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8"/>
  </p:notesMasterIdLst>
  <p:sldIdLst>
    <p:sldId id="432" r:id="rId2"/>
    <p:sldId id="332" r:id="rId3"/>
    <p:sldId id="265" r:id="rId4"/>
    <p:sldId id="260" r:id="rId5"/>
    <p:sldId id="261" r:id="rId6"/>
    <p:sldId id="509" r:id="rId7"/>
    <p:sldId id="779" r:id="rId8"/>
    <p:sldId id="334" r:id="rId9"/>
    <p:sldId id="417" r:id="rId10"/>
    <p:sldId id="430" r:id="rId11"/>
    <p:sldId id="431" r:id="rId12"/>
    <p:sldId id="719" r:id="rId13"/>
    <p:sldId id="729" r:id="rId14"/>
    <p:sldId id="730" r:id="rId15"/>
    <p:sldId id="731" r:id="rId16"/>
    <p:sldId id="732" r:id="rId17"/>
    <p:sldId id="733" r:id="rId18"/>
    <p:sldId id="734" r:id="rId19"/>
    <p:sldId id="735" r:id="rId20"/>
    <p:sldId id="736" r:id="rId21"/>
    <p:sldId id="737" r:id="rId22"/>
    <p:sldId id="738" r:id="rId23"/>
    <p:sldId id="739" r:id="rId24"/>
    <p:sldId id="740" r:id="rId25"/>
    <p:sldId id="741" r:id="rId26"/>
    <p:sldId id="742" r:id="rId27"/>
    <p:sldId id="743" r:id="rId28"/>
    <p:sldId id="744" r:id="rId29"/>
    <p:sldId id="745" r:id="rId30"/>
    <p:sldId id="746" r:id="rId31"/>
    <p:sldId id="747" r:id="rId32"/>
    <p:sldId id="748" r:id="rId33"/>
    <p:sldId id="749" r:id="rId34"/>
    <p:sldId id="750" r:id="rId35"/>
    <p:sldId id="751" r:id="rId36"/>
    <p:sldId id="752" r:id="rId37"/>
    <p:sldId id="753" r:id="rId38"/>
    <p:sldId id="754" r:id="rId39"/>
    <p:sldId id="755" r:id="rId40"/>
    <p:sldId id="756" r:id="rId41"/>
    <p:sldId id="757" r:id="rId42"/>
    <p:sldId id="758" r:id="rId43"/>
    <p:sldId id="603" r:id="rId44"/>
    <p:sldId id="759" r:id="rId45"/>
    <p:sldId id="760" r:id="rId46"/>
    <p:sldId id="761" r:id="rId47"/>
    <p:sldId id="762" r:id="rId48"/>
    <p:sldId id="763" r:id="rId49"/>
    <p:sldId id="764" r:id="rId50"/>
    <p:sldId id="765" r:id="rId51"/>
    <p:sldId id="766" r:id="rId52"/>
    <p:sldId id="767" r:id="rId53"/>
    <p:sldId id="768" r:id="rId54"/>
    <p:sldId id="769" r:id="rId55"/>
    <p:sldId id="647" r:id="rId56"/>
    <p:sldId id="707" r:id="rId57"/>
    <p:sldId id="770" r:id="rId58"/>
    <p:sldId id="771" r:id="rId59"/>
    <p:sldId id="772" r:id="rId60"/>
    <p:sldId id="773" r:id="rId61"/>
    <p:sldId id="774" r:id="rId62"/>
    <p:sldId id="775" r:id="rId63"/>
    <p:sldId id="776" r:id="rId64"/>
    <p:sldId id="777" r:id="rId65"/>
    <p:sldId id="778" r:id="rId66"/>
    <p:sldId id="333" r:id="rId67"/>
  </p:sldIdLst>
  <p:sldSz cx="6858000" cy="9906000" type="A4"/>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12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Estilo Claro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8799B23B-EC83-4686-B30A-512413B5E67A}" styleName="Estilo Claro 3 - Ênfase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22838BEF-8BB2-4498-84A7-C5851F593DF1}" styleName="Estilo Médio 4 - Ênfase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2A488322-F2BA-4B5B-9748-0D474271808F}" styleName="Estilo Médio 3 - Ênfase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652" autoAdjust="0"/>
    <p:restoredTop sz="95503" autoAdjust="0"/>
  </p:normalViewPr>
  <p:slideViewPr>
    <p:cSldViewPr>
      <p:cViewPr>
        <p:scale>
          <a:sx n="72" d="100"/>
          <a:sy n="72" d="100"/>
        </p:scale>
        <p:origin x="442" y="5"/>
      </p:cViewPr>
      <p:guideLst>
        <p:guide orient="horz" pos="3120"/>
        <p:guide pos="216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BBA2A66-B48B-47F8-AC9A-FEDAC4AB3E0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pt-BR"/>
        </a:p>
      </dgm:t>
    </dgm:pt>
    <dgm:pt modelId="{E8410AD7-19DE-4F08-BB13-EA41E12790CF}">
      <dgm:prSet phldrT="[Texto]"/>
      <dgm:spPr/>
      <dgm:t>
        <a:bodyPr/>
        <a:lstStyle/>
        <a:p>
          <a:r>
            <a:rPr lang="pt-BR" dirty="0" smtClean="0"/>
            <a:t>Símbolos utilizados</a:t>
          </a:r>
          <a:endParaRPr lang="pt-BR" dirty="0"/>
        </a:p>
      </dgm:t>
    </dgm:pt>
    <dgm:pt modelId="{E10FB0E1-D241-49F3-9520-A9B0859D9E69}" type="parTrans" cxnId="{76330170-7E60-4792-B079-1C499FAD9DAA}">
      <dgm:prSet/>
      <dgm:spPr/>
      <dgm:t>
        <a:bodyPr/>
        <a:lstStyle/>
        <a:p>
          <a:endParaRPr lang="pt-BR"/>
        </a:p>
      </dgm:t>
    </dgm:pt>
    <dgm:pt modelId="{01AD7CCA-B216-40D0-A36B-6EADA716E9AF}" type="sibTrans" cxnId="{76330170-7E60-4792-B079-1C499FAD9DAA}">
      <dgm:prSet/>
      <dgm:spPr/>
      <dgm:t>
        <a:bodyPr/>
        <a:lstStyle/>
        <a:p>
          <a:endParaRPr lang="pt-BR"/>
        </a:p>
      </dgm:t>
    </dgm:pt>
    <dgm:pt modelId="{5C25F760-6E7D-4397-8CC9-960701F6FE08}">
      <dgm:prSet phldrT="[Texto]"/>
      <dgm:spPr/>
      <dgm:t>
        <a:bodyPr/>
        <a:lstStyle/>
        <a:p>
          <a:r>
            <a:rPr lang="pt-BR" dirty="0" smtClean="0"/>
            <a:t>Neste conteúdo</a:t>
          </a:r>
          <a:endParaRPr lang="pt-BR" dirty="0"/>
        </a:p>
      </dgm:t>
    </dgm:pt>
    <dgm:pt modelId="{CB4A744D-2396-417C-9483-7997D918C221}" type="parTrans" cxnId="{AEA9B03C-14C7-464B-9ADB-98780ECAC6CC}">
      <dgm:prSet/>
      <dgm:spPr/>
      <dgm:t>
        <a:bodyPr/>
        <a:lstStyle/>
        <a:p>
          <a:endParaRPr lang="pt-BR"/>
        </a:p>
      </dgm:t>
    </dgm:pt>
    <dgm:pt modelId="{56221339-F28B-4B7A-AA44-8BCEFDD7E1D7}" type="sibTrans" cxnId="{AEA9B03C-14C7-464B-9ADB-98780ECAC6CC}">
      <dgm:prSet/>
      <dgm:spPr/>
      <dgm:t>
        <a:bodyPr/>
        <a:lstStyle/>
        <a:p>
          <a:endParaRPr lang="pt-BR"/>
        </a:p>
      </dgm:t>
    </dgm:pt>
    <dgm:pt modelId="{3C0ED75A-A021-4542-B6B5-5DFD76A6914B}" type="pres">
      <dgm:prSet presAssocID="{1BBA2A66-B48B-47F8-AC9A-FEDAC4AB3E0A}" presName="linear" presStyleCnt="0">
        <dgm:presLayoutVars>
          <dgm:animLvl val="lvl"/>
          <dgm:resizeHandles val="exact"/>
        </dgm:presLayoutVars>
      </dgm:prSet>
      <dgm:spPr/>
      <dgm:t>
        <a:bodyPr/>
        <a:lstStyle/>
        <a:p>
          <a:endParaRPr lang="pt-BR"/>
        </a:p>
      </dgm:t>
    </dgm:pt>
    <dgm:pt modelId="{EB347714-FF18-405B-AE05-B4F9A4050DCA}" type="pres">
      <dgm:prSet presAssocID="{E8410AD7-19DE-4F08-BB13-EA41E12790CF}" presName="parentText" presStyleLbl="node1" presStyleIdx="0" presStyleCnt="1">
        <dgm:presLayoutVars>
          <dgm:chMax val="0"/>
          <dgm:bulletEnabled val="1"/>
        </dgm:presLayoutVars>
      </dgm:prSet>
      <dgm:spPr/>
      <dgm:t>
        <a:bodyPr/>
        <a:lstStyle/>
        <a:p>
          <a:endParaRPr lang="pt-BR"/>
        </a:p>
      </dgm:t>
    </dgm:pt>
    <dgm:pt modelId="{4931F37B-104A-4A59-90FE-C5DA76E085D6}" type="pres">
      <dgm:prSet presAssocID="{E8410AD7-19DE-4F08-BB13-EA41E12790CF}" presName="childText" presStyleLbl="revTx" presStyleIdx="0" presStyleCnt="1">
        <dgm:presLayoutVars>
          <dgm:bulletEnabled val="1"/>
        </dgm:presLayoutVars>
      </dgm:prSet>
      <dgm:spPr/>
      <dgm:t>
        <a:bodyPr/>
        <a:lstStyle/>
        <a:p>
          <a:endParaRPr lang="pt-BR"/>
        </a:p>
      </dgm:t>
    </dgm:pt>
  </dgm:ptLst>
  <dgm:cxnLst>
    <dgm:cxn modelId="{76330170-7E60-4792-B079-1C499FAD9DAA}" srcId="{1BBA2A66-B48B-47F8-AC9A-FEDAC4AB3E0A}" destId="{E8410AD7-19DE-4F08-BB13-EA41E12790CF}" srcOrd="0" destOrd="0" parTransId="{E10FB0E1-D241-49F3-9520-A9B0859D9E69}" sibTransId="{01AD7CCA-B216-40D0-A36B-6EADA716E9AF}"/>
    <dgm:cxn modelId="{7F0454C2-75CD-474A-B764-83893524863F}" type="presOf" srcId="{1BBA2A66-B48B-47F8-AC9A-FEDAC4AB3E0A}" destId="{3C0ED75A-A021-4542-B6B5-5DFD76A6914B}" srcOrd="0" destOrd="0" presId="urn:microsoft.com/office/officeart/2005/8/layout/vList2"/>
    <dgm:cxn modelId="{A30BCD57-1882-4725-890E-F77039297474}" type="presOf" srcId="{E8410AD7-19DE-4F08-BB13-EA41E12790CF}" destId="{EB347714-FF18-405B-AE05-B4F9A4050DCA}" srcOrd="0" destOrd="0" presId="urn:microsoft.com/office/officeart/2005/8/layout/vList2"/>
    <dgm:cxn modelId="{AEA9B03C-14C7-464B-9ADB-98780ECAC6CC}" srcId="{E8410AD7-19DE-4F08-BB13-EA41E12790CF}" destId="{5C25F760-6E7D-4397-8CC9-960701F6FE08}" srcOrd="0" destOrd="0" parTransId="{CB4A744D-2396-417C-9483-7997D918C221}" sibTransId="{56221339-F28B-4B7A-AA44-8BCEFDD7E1D7}"/>
    <dgm:cxn modelId="{D006E179-9777-4B81-9D89-5ECD46BEF44F}" type="presOf" srcId="{5C25F760-6E7D-4397-8CC9-960701F6FE08}" destId="{4931F37B-104A-4A59-90FE-C5DA76E085D6}" srcOrd="0" destOrd="0" presId="urn:microsoft.com/office/officeart/2005/8/layout/vList2"/>
    <dgm:cxn modelId="{7271373D-0DC5-4C23-ABF9-8DE241102101}" type="presParOf" srcId="{3C0ED75A-A021-4542-B6B5-5DFD76A6914B}" destId="{EB347714-FF18-405B-AE05-B4F9A4050DCA}" srcOrd="0" destOrd="0" presId="urn:microsoft.com/office/officeart/2005/8/layout/vList2"/>
    <dgm:cxn modelId="{4D3CC6A2-BF30-47A4-9F5A-71E16CB9332D}" type="presParOf" srcId="{3C0ED75A-A021-4542-B6B5-5DFD76A6914B}" destId="{4931F37B-104A-4A59-90FE-C5DA76E085D6}" srcOrd="1"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BBA2A66-B48B-47F8-AC9A-FEDAC4AB3E0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pt-BR"/>
        </a:p>
      </dgm:t>
    </dgm:pt>
    <dgm:pt modelId="{E8410AD7-19DE-4F08-BB13-EA41E12790CF}">
      <dgm:prSet phldrT="[Texto]"/>
      <dgm:spPr/>
      <dgm:t>
        <a:bodyPr/>
        <a:lstStyle/>
        <a:p>
          <a:r>
            <a:rPr lang="pt-BR" dirty="0" smtClean="0"/>
            <a:t>Referências Bibliográficas</a:t>
          </a:r>
          <a:endParaRPr lang="pt-BR" dirty="0"/>
        </a:p>
      </dgm:t>
    </dgm:pt>
    <dgm:pt modelId="{E10FB0E1-D241-49F3-9520-A9B0859D9E69}" type="parTrans" cxnId="{76330170-7E60-4792-B079-1C499FAD9DAA}">
      <dgm:prSet/>
      <dgm:spPr/>
      <dgm:t>
        <a:bodyPr/>
        <a:lstStyle/>
        <a:p>
          <a:endParaRPr lang="pt-BR"/>
        </a:p>
      </dgm:t>
    </dgm:pt>
    <dgm:pt modelId="{01AD7CCA-B216-40D0-A36B-6EADA716E9AF}" type="sibTrans" cxnId="{76330170-7E60-4792-B079-1C499FAD9DAA}">
      <dgm:prSet/>
      <dgm:spPr/>
      <dgm:t>
        <a:bodyPr/>
        <a:lstStyle/>
        <a:p>
          <a:endParaRPr lang="pt-BR"/>
        </a:p>
      </dgm:t>
    </dgm:pt>
    <dgm:pt modelId="{5C25F760-6E7D-4397-8CC9-960701F6FE08}">
      <dgm:prSet phldrT="[Texto]"/>
      <dgm:spPr/>
      <dgm:t>
        <a:bodyPr/>
        <a:lstStyle/>
        <a:p>
          <a:endParaRPr lang="pt-BR" dirty="0"/>
        </a:p>
      </dgm:t>
    </dgm:pt>
    <dgm:pt modelId="{CB4A744D-2396-417C-9483-7997D918C221}" type="parTrans" cxnId="{AEA9B03C-14C7-464B-9ADB-98780ECAC6CC}">
      <dgm:prSet/>
      <dgm:spPr/>
      <dgm:t>
        <a:bodyPr/>
        <a:lstStyle/>
        <a:p>
          <a:endParaRPr lang="pt-BR"/>
        </a:p>
      </dgm:t>
    </dgm:pt>
    <dgm:pt modelId="{56221339-F28B-4B7A-AA44-8BCEFDD7E1D7}" type="sibTrans" cxnId="{AEA9B03C-14C7-464B-9ADB-98780ECAC6CC}">
      <dgm:prSet/>
      <dgm:spPr/>
      <dgm:t>
        <a:bodyPr/>
        <a:lstStyle/>
        <a:p>
          <a:endParaRPr lang="pt-BR"/>
        </a:p>
      </dgm:t>
    </dgm:pt>
    <dgm:pt modelId="{3C0ED75A-A021-4542-B6B5-5DFD76A6914B}" type="pres">
      <dgm:prSet presAssocID="{1BBA2A66-B48B-47F8-AC9A-FEDAC4AB3E0A}" presName="linear" presStyleCnt="0">
        <dgm:presLayoutVars>
          <dgm:animLvl val="lvl"/>
          <dgm:resizeHandles val="exact"/>
        </dgm:presLayoutVars>
      </dgm:prSet>
      <dgm:spPr/>
      <dgm:t>
        <a:bodyPr/>
        <a:lstStyle/>
        <a:p>
          <a:endParaRPr lang="pt-BR"/>
        </a:p>
      </dgm:t>
    </dgm:pt>
    <dgm:pt modelId="{EB347714-FF18-405B-AE05-B4F9A4050DCA}" type="pres">
      <dgm:prSet presAssocID="{E8410AD7-19DE-4F08-BB13-EA41E12790CF}" presName="parentText" presStyleLbl="node1" presStyleIdx="0" presStyleCnt="1">
        <dgm:presLayoutVars>
          <dgm:chMax val="0"/>
          <dgm:bulletEnabled val="1"/>
        </dgm:presLayoutVars>
      </dgm:prSet>
      <dgm:spPr/>
      <dgm:t>
        <a:bodyPr/>
        <a:lstStyle/>
        <a:p>
          <a:endParaRPr lang="pt-BR"/>
        </a:p>
      </dgm:t>
    </dgm:pt>
    <dgm:pt modelId="{4931F37B-104A-4A59-90FE-C5DA76E085D6}" type="pres">
      <dgm:prSet presAssocID="{E8410AD7-19DE-4F08-BB13-EA41E12790CF}" presName="childText" presStyleLbl="revTx" presStyleIdx="0" presStyleCnt="1">
        <dgm:presLayoutVars>
          <dgm:bulletEnabled val="1"/>
        </dgm:presLayoutVars>
      </dgm:prSet>
      <dgm:spPr/>
      <dgm:t>
        <a:bodyPr/>
        <a:lstStyle/>
        <a:p>
          <a:endParaRPr lang="pt-BR"/>
        </a:p>
      </dgm:t>
    </dgm:pt>
  </dgm:ptLst>
  <dgm:cxnLst>
    <dgm:cxn modelId="{76330170-7E60-4792-B079-1C499FAD9DAA}" srcId="{1BBA2A66-B48B-47F8-AC9A-FEDAC4AB3E0A}" destId="{E8410AD7-19DE-4F08-BB13-EA41E12790CF}" srcOrd="0" destOrd="0" parTransId="{E10FB0E1-D241-49F3-9520-A9B0859D9E69}" sibTransId="{01AD7CCA-B216-40D0-A36B-6EADA716E9AF}"/>
    <dgm:cxn modelId="{AEA9B03C-14C7-464B-9ADB-98780ECAC6CC}" srcId="{E8410AD7-19DE-4F08-BB13-EA41E12790CF}" destId="{5C25F760-6E7D-4397-8CC9-960701F6FE08}" srcOrd="0" destOrd="0" parTransId="{CB4A744D-2396-417C-9483-7997D918C221}" sibTransId="{56221339-F28B-4B7A-AA44-8BCEFDD7E1D7}"/>
    <dgm:cxn modelId="{B4D4BCB3-B1C6-43E4-A6F5-99825AA51DAA}" type="presOf" srcId="{5C25F760-6E7D-4397-8CC9-960701F6FE08}" destId="{4931F37B-104A-4A59-90FE-C5DA76E085D6}" srcOrd="0" destOrd="0" presId="urn:microsoft.com/office/officeart/2005/8/layout/vList2"/>
    <dgm:cxn modelId="{404801BD-0228-4CEE-AD68-B25CA8CB2425}" type="presOf" srcId="{E8410AD7-19DE-4F08-BB13-EA41E12790CF}" destId="{EB347714-FF18-405B-AE05-B4F9A4050DCA}" srcOrd="0" destOrd="0" presId="urn:microsoft.com/office/officeart/2005/8/layout/vList2"/>
    <dgm:cxn modelId="{BB13FDB0-320F-40D0-B15D-2C4525DDE541}" type="presOf" srcId="{1BBA2A66-B48B-47F8-AC9A-FEDAC4AB3E0A}" destId="{3C0ED75A-A021-4542-B6B5-5DFD76A6914B}" srcOrd="0" destOrd="0" presId="urn:microsoft.com/office/officeart/2005/8/layout/vList2"/>
    <dgm:cxn modelId="{B24FBB25-E198-432D-B461-1F4F90E8A57C}" type="presParOf" srcId="{3C0ED75A-A021-4542-B6B5-5DFD76A6914B}" destId="{EB347714-FF18-405B-AE05-B4F9A4050DCA}" srcOrd="0" destOrd="0" presId="urn:microsoft.com/office/officeart/2005/8/layout/vList2"/>
    <dgm:cxn modelId="{C66FEE1F-FF59-438B-9C22-819893110204}" type="presParOf" srcId="{3C0ED75A-A021-4542-B6B5-5DFD76A6914B}" destId="{4931F37B-104A-4A59-90FE-C5DA76E085D6}" srcOrd="1"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BBA2A66-B48B-47F8-AC9A-FEDAC4AB3E0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pt-BR"/>
        </a:p>
      </dgm:t>
    </dgm:pt>
    <dgm:pt modelId="{E8410AD7-19DE-4F08-BB13-EA41E12790CF}">
      <dgm:prSet phldrT="[Texto]"/>
      <dgm:spPr/>
      <dgm:t>
        <a:bodyPr/>
        <a:lstStyle/>
        <a:p>
          <a:r>
            <a:rPr lang="pt-BR" dirty="0" smtClean="0"/>
            <a:t>Construção do conhecimento</a:t>
          </a:r>
          <a:endParaRPr lang="pt-BR" dirty="0"/>
        </a:p>
      </dgm:t>
    </dgm:pt>
    <dgm:pt modelId="{E10FB0E1-D241-49F3-9520-A9B0859D9E69}" type="parTrans" cxnId="{76330170-7E60-4792-B079-1C499FAD9DAA}">
      <dgm:prSet/>
      <dgm:spPr/>
      <dgm:t>
        <a:bodyPr/>
        <a:lstStyle/>
        <a:p>
          <a:endParaRPr lang="pt-BR"/>
        </a:p>
      </dgm:t>
    </dgm:pt>
    <dgm:pt modelId="{01AD7CCA-B216-40D0-A36B-6EADA716E9AF}" type="sibTrans" cxnId="{76330170-7E60-4792-B079-1C499FAD9DAA}">
      <dgm:prSet/>
      <dgm:spPr/>
      <dgm:t>
        <a:bodyPr/>
        <a:lstStyle/>
        <a:p>
          <a:endParaRPr lang="pt-BR"/>
        </a:p>
      </dgm:t>
    </dgm:pt>
    <dgm:pt modelId="{5C25F760-6E7D-4397-8CC9-960701F6FE08}">
      <dgm:prSet phldrT="[Texto]"/>
      <dgm:spPr/>
      <dgm:t>
        <a:bodyPr/>
        <a:lstStyle/>
        <a:p>
          <a:r>
            <a:rPr lang="pt-BR" dirty="0" smtClean="0"/>
            <a:t>Introdução</a:t>
          </a:r>
          <a:endParaRPr lang="pt-BR" dirty="0"/>
        </a:p>
      </dgm:t>
    </dgm:pt>
    <dgm:pt modelId="{CB4A744D-2396-417C-9483-7997D918C221}" type="parTrans" cxnId="{AEA9B03C-14C7-464B-9ADB-98780ECAC6CC}">
      <dgm:prSet/>
      <dgm:spPr/>
      <dgm:t>
        <a:bodyPr/>
        <a:lstStyle/>
        <a:p>
          <a:endParaRPr lang="pt-BR"/>
        </a:p>
      </dgm:t>
    </dgm:pt>
    <dgm:pt modelId="{56221339-F28B-4B7A-AA44-8BCEFDD7E1D7}" type="sibTrans" cxnId="{AEA9B03C-14C7-464B-9ADB-98780ECAC6CC}">
      <dgm:prSet/>
      <dgm:spPr/>
      <dgm:t>
        <a:bodyPr/>
        <a:lstStyle/>
        <a:p>
          <a:endParaRPr lang="pt-BR"/>
        </a:p>
      </dgm:t>
    </dgm:pt>
    <dgm:pt modelId="{3C0ED75A-A021-4542-B6B5-5DFD76A6914B}" type="pres">
      <dgm:prSet presAssocID="{1BBA2A66-B48B-47F8-AC9A-FEDAC4AB3E0A}" presName="linear" presStyleCnt="0">
        <dgm:presLayoutVars>
          <dgm:animLvl val="lvl"/>
          <dgm:resizeHandles val="exact"/>
        </dgm:presLayoutVars>
      </dgm:prSet>
      <dgm:spPr/>
      <dgm:t>
        <a:bodyPr/>
        <a:lstStyle/>
        <a:p>
          <a:endParaRPr lang="pt-BR"/>
        </a:p>
      </dgm:t>
    </dgm:pt>
    <dgm:pt modelId="{EB347714-FF18-405B-AE05-B4F9A4050DCA}" type="pres">
      <dgm:prSet presAssocID="{E8410AD7-19DE-4F08-BB13-EA41E12790CF}" presName="parentText" presStyleLbl="node1" presStyleIdx="0" presStyleCnt="1">
        <dgm:presLayoutVars>
          <dgm:chMax val="0"/>
          <dgm:bulletEnabled val="1"/>
        </dgm:presLayoutVars>
      </dgm:prSet>
      <dgm:spPr/>
      <dgm:t>
        <a:bodyPr/>
        <a:lstStyle/>
        <a:p>
          <a:endParaRPr lang="pt-BR"/>
        </a:p>
      </dgm:t>
    </dgm:pt>
    <dgm:pt modelId="{4931F37B-104A-4A59-90FE-C5DA76E085D6}" type="pres">
      <dgm:prSet presAssocID="{E8410AD7-19DE-4F08-BB13-EA41E12790CF}" presName="childText" presStyleLbl="revTx" presStyleIdx="0" presStyleCnt="1">
        <dgm:presLayoutVars>
          <dgm:bulletEnabled val="1"/>
        </dgm:presLayoutVars>
      </dgm:prSet>
      <dgm:spPr/>
      <dgm:t>
        <a:bodyPr/>
        <a:lstStyle/>
        <a:p>
          <a:endParaRPr lang="pt-BR"/>
        </a:p>
      </dgm:t>
    </dgm:pt>
  </dgm:ptLst>
  <dgm:cxnLst>
    <dgm:cxn modelId="{76330170-7E60-4792-B079-1C499FAD9DAA}" srcId="{1BBA2A66-B48B-47F8-AC9A-FEDAC4AB3E0A}" destId="{E8410AD7-19DE-4F08-BB13-EA41E12790CF}" srcOrd="0" destOrd="0" parTransId="{E10FB0E1-D241-49F3-9520-A9B0859D9E69}" sibTransId="{01AD7CCA-B216-40D0-A36B-6EADA716E9AF}"/>
    <dgm:cxn modelId="{AEA9B03C-14C7-464B-9ADB-98780ECAC6CC}" srcId="{E8410AD7-19DE-4F08-BB13-EA41E12790CF}" destId="{5C25F760-6E7D-4397-8CC9-960701F6FE08}" srcOrd="0" destOrd="0" parTransId="{CB4A744D-2396-417C-9483-7997D918C221}" sibTransId="{56221339-F28B-4B7A-AA44-8BCEFDD7E1D7}"/>
    <dgm:cxn modelId="{9360B3D6-9984-49C3-80FA-A93FB8C5B52A}" type="presOf" srcId="{E8410AD7-19DE-4F08-BB13-EA41E12790CF}" destId="{EB347714-FF18-405B-AE05-B4F9A4050DCA}" srcOrd="0" destOrd="0" presId="urn:microsoft.com/office/officeart/2005/8/layout/vList2"/>
    <dgm:cxn modelId="{A302D611-A05F-4AB9-977A-C53FF18C8868}" type="presOf" srcId="{1BBA2A66-B48B-47F8-AC9A-FEDAC4AB3E0A}" destId="{3C0ED75A-A021-4542-B6B5-5DFD76A6914B}" srcOrd="0" destOrd="0" presId="urn:microsoft.com/office/officeart/2005/8/layout/vList2"/>
    <dgm:cxn modelId="{7E620863-F719-4652-B595-5FF64C30F6D2}" type="presOf" srcId="{5C25F760-6E7D-4397-8CC9-960701F6FE08}" destId="{4931F37B-104A-4A59-90FE-C5DA76E085D6}" srcOrd="0" destOrd="0" presId="urn:microsoft.com/office/officeart/2005/8/layout/vList2"/>
    <dgm:cxn modelId="{F94831B5-F150-4150-BC2D-ADB6C550C845}" type="presParOf" srcId="{3C0ED75A-A021-4542-B6B5-5DFD76A6914B}" destId="{EB347714-FF18-405B-AE05-B4F9A4050DCA}" srcOrd="0" destOrd="0" presId="urn:microsoft.com/office/officeart/2005/8/layout/vList2"/>
    <dgm:cxn modelId="{A0C706D8-6268-413F-BF37-B095012C0A6C}" type="presParOf" srcId="{3C0ED75A-A021-4542-B6B5-5DFD76A6914B}" destId="{4931F37B-104A-4A59-90FE-C5DA76E085D6}" srcOrd="1"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BBA2A66-B48B-47F8-AC9A-FEDAC4AB3E0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pt-BR"/>
        </a:p>
      </dgm:t>
    </dgm:pt>
    <dgm:pt modelId="{E8410AD7-19DE-4F08-BB13-EA41E12790CF}">
      <dgm:prSet phldrT="[Texto]"/>
      <dgm:spPr/>
      <dgm:t>
        <a:bodyPr/>
        <a:lstStyle/>
        <a:p>
          <a:r>
            <a:rPr lang="pt-BR" dirty="0" smtClean="0"/>
            <a:t>Construção do conhecimento</a:t>
          </a:r>
          <a:endParaRPr lang="pt-BR" dirty="0"/>
        </a:p>
      </dgm:t>
    </dgm:pt>
    <dgm:pt modelId="{E10FB0E1-D241-49F3-9520-A9B0859D9E69}" type="parTrans" cxnId="{76330170-7E60-4792-B079-1C499FAD9DAA}">
      <dgm:prSet/>
      <dgm:spPr/>
      <dgm:t>
        <a:bodyPr/>
        <a:lstStyle/>
        <a:p>
          <a:endParaRPr lang="pt-BR"/>
        </a:p>
      </dgm:t>
    </dgm:pt>
    <dgm:pt modelId="{01AD7CCA-B216-40D0-A36B-6EADA716E9AF}" type="sibTrans" cxnId="{76330170-7E60-4792-B079-1C499FAD9DAA}">
      <dgm:prSet/>
      <dgm:spPr/>
      <dgm:t>
        <a:bodyPr/>
        <a:lstStyle/>
        <a:p>
          <a:endParaRPr lang="pt-BR"/>
        </a:p>
      </dgm:t>
    </dgm:pt>
    <dgm:pt modelId="{5C25F760-6E7D-4397-8CC9-960701F6FE08}">
      <dgm:prSet phldrT="[Texto]"/>
      <dgm:spPr/>
      <dgm:t>
        <a:bodyPr/>
        <a:lstStyle/>
        <a:p>
          <a:r>
            <a:rPr lang="pt-BR" dirty="0" smtClean="0"/>
            <a:t>Introdução</a:t>
          </a:r>
          <a:endParaRPr lang="pt-BR" dirty="0"/>
        </a:p>
      </dgm:t>
    </dgm:pt>
    <dgm:pt modelId="{CB4A744D-2396-417C-9483-7997D918C221}" type="parTrans" cxnId="{AEA9B03C-14C7-464B-9ADB-98780ECAC6CC}">
      <dgm:prSet/>
      <dgm:spPr/>
      <dgm:t>
        <a:bodyPr/>
        <a:lstStyle/>
        <a:p>
          <a:endParaRPr lang="pt-BR"/>
        </a:p>
      </dgm:t>
    </dgm:pt>
    <dgm:pt modelId="{56221339-F28B-4B7A-AA44-8BCEFDD7E1D7}" type="sibTrans" cxnId="{AEA9B03C-14C7-464B-9ADB-98780ECAC6CC}">
      <dgm:prSet/>
      <dgm:spPr/>
      <dgm:t>
        <a:bodyPr/>
        <a:lstStyle/>
        <a:p>
          <a:endParaRPr lang="pt-BR"/>
        </a:p>
      </dgm:t>
    </dgm:pt>
    <dgm:pt modelId="{3C0ED75A-A021-4542-B6B5-5DFD76A6914B}" type="pres">
      <dgm:prSet presAssocID="{1BBA2A66-B48B-47F8-AC9A-FEDAC4AB3E0A}" presName="linear" presStyleCnt="0">
        <dgm:presLayoutVars>
          <dgm:animLvl val="lvl"/>
          <dgm:resizeHandles val="exact"/>
        </dgm:presLayoutVars>
      </dgm:prSet>
      <dgm:spPr/>
      <dgm:t>
        <a:bodyPr/>
        <a:lstStyle/>
        <a:p>
          <a:endParaRPr lang="pt-BR"/>
        </a:p>
      </dgm:t>
    </dgm:pt>
    <dgm:pt modelId="{EB347714-FF18-405B-AE05-B4F9A4050DCA}" type="pres">
      <dgm:prSet presAssocID="{E8410AD7-19DE-4F08-BB13-EA41E12790CF}" presName="parentText" presStyleLbl="node1" presStyleIdx="0" presStyleCnt="1">
        <dgm:presLayoutVars>
          <dgm:chMax val="0"/>
          <dgm:bulletEnabled val="1"/>
        </dgm:presLayoutVars>
      </dgm:prSet>
      <dgm:spPr/>
      <dgm:t>
        <a:bodyPr/>
        <a:lstStyle/>
        <a:p>
          <a:endParaRPr lang="pt-BR"/>
        </a:p>
      </dgm:t>
    </dgm:pt>
    <dgm:pt modelId="{4931F37B-104A-4A59-90FE-C5DA76E085D6}" type="pres">
      <dgm:prSet presAssocID="{E8410AD7-19DE-4F08-BB13-EA41E12790CF}" presName="childText" presStyleLbl="revTx" presStyleIdx="0" presStyleCnt="1">
        <dgm:presLayoutVars>
          <dgm:bulletEnabled val="1"/>
        </dgm:presLayoutVars>
      </dgm:prSet>
      <dgm:spPr/>
      <dgm:t>
        <a:bodyPr/>
        <a:lstStyle/>
        <a:p>
          <a:endParaRPr lang="pt-BR"/>
        </a:p>
      </dgm:t>
    </dgm:pt>
  </dgm:ptLst>
  <dgm:cxnLst>
    <dgm:cxn modelId="{76330170-7E60-4792-B079-1C499FAD9DAA}" srcId="{1BBA2A66-B48B-47F8-AC9A-FEDAC4AB3E0A}" destId="{E8410AD7-19DE-4F08-BB13-EA41E12790CF}" srcOrd="0" destOrd="0" parTransId="{E10FB0E1-D241-49F3-9520-A9B0859D9E69}" sibTransId="{01AD7CCA-B216-40D0-A36B-6EADA716E9AF}"/>
    <dgm:cxn modelId="{FC963C2A-C650-4829-83C8-3FA9CB16C1DB}" type="presOf" srcId="{5C25F760-6E7D-4397-8CC9-960701F6FE08}" destId="{4931F37B-104A-4A59-90FE-C5DA76E085D6}" srcOrd="0" destOrd="0" presId="urn:microsoft.com/office/officeart/2005/8/layout/vList2"/>
    <dgm:cxn modelId="{AEA9B03C-14C7-464B-9ADB-98780ECAC6CC}" srcId="{E8410AD7-19DE-4F08-BB13-EA41E12790CF}" destId="{5C25F760-6E7D-4397-8CC9-960701F6FE08}" srcOrd="0" destOrd="0" parTransId="{CB4A744D-2396-417C-9483-7997D918C221}" sibTransId="{56221339-F28B-4B7A-AA44-8BCEFDD7E1D7}"/>
    <dgm:cxn modelId="{00B3EA05-B65E-49AF-8D3C-D2CE777F58C1}" type="presOf" srcId="{E8410AD7-19DE-4F08-BB13-EA41E12790CF}" destId="{EB347714-FF18-405B-AE05-B4F9A4050DCA}" srcOrd="0" destOrd="0" presId="urn:microsoft.com/office/officeart/2005/8/layout/vList2"/>
    <dgm:cxn modelId="{5F7458D7-A990-4CD9-B6BF-7007B3EF2308}" type="presOf" srcId="{1BBA2A66-B48B-47F8-AC9A-FEDAC4AB3E0A}" destId="{3C0ED75A-A021-4542-B6B5-5DFD76A6914B}" srcOrd="0" destOrd="0" presId="urn:microsoft.com/office/officeart/2005/8/layout/vList2"/>
    <dgm:cxn modelId="{1DAC0079-DFA6-4A30-AA6B-AD690A4FE9C1}" type="presParOf" srcId="{3C0ED75A-A021-4542-B6B5-5DFD76A6914B}" destId="{EB347714-FF18-405B-AE05-B4F9A4050DCA}" srcOrd="0" destOrd="0" presId="urn:microsoft.com/office/officeart/2005/8/layout/vList2"/>
    <dgm:cxn modelId="{43C07097-0BE9-4380-B9A6-9B5073F4C1C3}" type="presParOf" srcId="{3C0ED75A-A021-4542-B6B5-5DFD76A6914B}" destId="{4931F37B-104A-4A59-90FE-C5DA76E085D6}" srcOrd="1" destOrd="0" presId="urn:microsoft.com/office/officeart/2005/8/layout/vList2"/>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B347714-FF18-405B-AE05-B4F9A4050DCA}">
      <dsp:nvSpPr>
        <dsp:cNvPr id="0" name=""/>
        <dsp:cNvSpPr/>
      </dsp:nvSpPr>
      <dsp:spPr>
        <a:xfrm>
          <a:off x="0" y="6135"/>
          <a:ext cx="3076127" cy="45571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lvl="0" algn="l" defTabSz="844550">
            <a:lnSpc>
              <a:spcPct val="90000"/>
            </a:lnSpc>
            <a:spcBef>
              <a:spcPct val="0"/>
            </a:spcBef>
            <a:spcAft>
              <a:spcPct val="35000"/>
            </a:spcAft>
          </a:pPr>
          <a:r>
            <a:rPr lang="pt-BR" sz="1900" kern="1200" dirty="0" smtClean="0"/>
            <a:t>Símbolos utilizados</a:t>
          </a:r>
          <a:endParaRPr lang="pt-BR" sz="1900" kern="1200" dirty="0"/>
        </a:p>
      </dsp:txBody>
      <dsp:txXfrm>
        <a:off x="22246" y="28381"/>
        <a:ext cx="3031635" cy="411223"/>
      </dsp:txXfrm>
    </dsp:sp>
    <dsp:sp modelId="{4931F37B-104A-4A59-90FE-C5DA76E085D6}">
      <dsp:nvSpPr>
        <dsp:cNvPr id="0" name=""/>
        <dsp:cNvSpPr/>
      </dsp:nvSpPr>
      <dsp:spPr>
        <a:xfrm>
          <a:off x="0" y="461850"/>
          <a:ext cx="3076127" cy="314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7667" tIns="24130" rIns="135128" bIns="24130" numCol="1" spcCol="1270" anchor="t" anchorCtr="0">
          <a:noAutofit/>
        </a:bodyPr>
        <a:lstStyle/>
        <a:p>
          <a:pPr marL="114300" lvl="1" indent="-114300" algn="l" defTabSz="666750">
            <a:lnSpc>
              <a:spcPct val="90000"/>
            </a:lnSpc>
            <a:spcBef>
              <a:spcPct val="0"/>
            </a:spcBef>
            <a:spcAft>
              <a:spcPct val="20000"/>
            </a:spcAft>
            <a:buChar char="••"/>
          </a:pPr>
          <a:r>
            <a:rPr lang="pt-BR" sz="1500" kern="1200" dirty="0" smtClean="0"/>
            <a:t>Neste conteúdo</a:t>
          </a:r>
          <a:endParaRPr lang="pt-BR" sz="1500" kern="1200" dirty="0"/>
        </a:p>
      </dsp:txBody>
      <dsp:txXfrm>
        <a:off x="0" y="461850"/>
        <a:ext cx="3076127" cy="31464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B347714-FF18-405B-AE05-B4F9A4050DCA}">
      <dsp:nvSpPr>
        <dsp:cNvPr id="0" name=""/>
        <dsp:cNvSpPr/>
      </dsp:nvSpPr>
      <dsp:spPr>
        <a:xfrm>
          <a:off x="0" y="6135"/>
          <a:ext cx="3076127" cy="45571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lvl="0" algn="l" defTabSz="844550">
            <a:lnSpc>
              <a:spcPct val="90000"/>
            </a:lnSpc>
            <a:spcBef>
              <a:spcPct val="0"/>
            </a:spcBef>
            <a:spcAft>
              <a:spcPct val="35000"/>
            </a:spcAft>
          </a:pPr>
          <a:r>
            <a:rPr lang="pt-BR" sz="1900" kern="1200" dirty="0" smtClean="0"/>
            <a:t>Referências Bibliográficas</a:t>
          </a:r>
          <a:endParaRPr lang="pt-BR" sz="1900" kern="1200" dirty="0"/>
        </a:p>
      </dsp:txBody>
      <dsp:txXfrm>
        <a:off x="22246" y="28381"/>
        <a:ext cx="3031635" cy="411223"/>
      </dsp:txXfrm>
    </dsp:sp>
    <dsp:sp modelId="{4931F37B-104A-4A59-90FE-C5DA76E085D6}">
      <dsp:nvSpPr>
        <dsp:cNvPr id="0" name=""/>
        <dsp:cNvSpPr/>
      </dsp:nvSpPr>
      <dsp:spPr>
        <a:xfrm>
          <a:off x="0" y="461850"/>
          <a:ext cx="3076127" cy="314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7667" tIns="24130" rIns="135128" bIns="24130" numCol="1" spcCol="1270" anchor="t" anchorCtr="0">
          <a:noAutofit/>
        </a:bodyPr>
        <a:lstStyle/>
        <a:p>
          <a:pPr marL="114300" lvl="1" indent="-114300" algn="l" defTabSz="666750">
            <a:lnSpc>
              <a:spcPct val="90000"/>
            </a:lnSpc>
            <a:spcBef>
              <a:spcPct val="0"/>
            </a:spcBef>
            <a:spcAft>
              <a:spcPct val="20000"/>
            </a:spcAft>
            <a:buChar char="••"/>
          </a:pPr>
          <a:endParaRPr lang="pt-BR" sz="1500" kern="1200" dirty="0"/>
        </a:p>
      </dsp:txBody>
      <dsp:txXfrm>
        <a:off x="0" y="461850"/>
        <a:ext cx="3076127" cy="31464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B347714-FF18-405B-AE05-B4F9A4050DCA}">
      <dsp:nvSpPr>
        <dsp:cNvPr id="0" name=""/>
        <dsp:cNvSpPr/>
      </dsp:nvSpPr>
      <dsp:spPr>
        <a:xfrm>
          <a:off x="0" y="26407"/>
          <a:ext cx="3076127" cy="43173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pPr>
          <a:r>
            <a:rPr lang="pt-BR" sz="1800" kern="1200" dirty="0" smtClean="0"/>
            <a:t>Construção do conhecimento</a:t>
          </a:r>
          <a:endParaRPr lang="pt-BR" sz="1800" kern="1200" dirty="0"/>
        </a:p>
      </dsp:txBody>
      <dsp:txXfrm>
        <a:off x="21075" y="47482"/>
        <a:ext cx="3033977" cy="389580"/>
      </dsp:txXfrm>
    </dsp:sp>
    <dsp:sp modelId="{4931F37B-104A-4A59-90FE-C5DA76E085D6}">
      <dsp:nvSpPr>
        <dsp:cNvPr id="0" name=""/>
        <dsp:cNvSpPr/>
      </dsp:nvSpPr>
      <dsp:spPr>
        <a:xfrm>
          <a:off x="0" y="458137"/>
          <a:ext cx="3076127" cy="298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7667"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pt-BR" sz="1400" kern="1200" dirty="0" smtClean="0"/>
            <a:t>Introdução</a:t>
          </a:r>
          <a:endParaRPr lang="pt-BR" sz="1400" kern="1200" dirty="0"/>
        </a:p>
      </dsp:txBody>
      <dsp:txXfrm>
        <a:off x="0" y="458137"/>
        <a:ext cx="3076127" cy="29808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B347714-FF18-405B-AE05-B4F9A4050DCA}">
      <dsp:nvSpPr>
        <dsp:cNvPr id="0" name=""/>
        <dsp:cNvSpPr/>
      </dsp:nvSpPr>
      <dsp:spPr>
        <a:xfrm>
          <a:off x="0" y="26407"/>
          <a:ext cx="3076127" cy="43173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pPr>
          <a:r>
            <a:rPr lang="pt-BR" sz="1800" kern="1200" dirty="0" smtClean="0"/>
            <a:t>Construção do conhecimento</a:t>
          </a:r>
          <a:endParaRPr lang="pt-BR" sz="1800" kern="1200" dirty="0"/>
        </a:p>
      </dsp:txBody>
      <dsp:txXfrm>
        <a:off x="21075" y="47482"/>
        <a:ext cx="3033977" cy="389580"/>
      </dsp:txXfrm>
    </dsp:sp>
    <dsp:sp modelId="{4931F37B-104A-4A59-90FE-C5DA76E085D6}">
      <dsp:nvSpPr>
        <dsp:cNvPr id="0" name=""/>
        <dsp:cNvSpPr/>
      </dsp:nvSpPr>
      <dsp:spPr>
        <a:xfrm>
          <a:off x="0" y="458137"/>
          <a:ext cx="3076127" cy="298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7667"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pt-BR" sz="1400" kern="1200" dirty="0" smtClean="0"/>
            <a:t>Introdução</a:t>
          </a:r>
          <a:endParaRPr lang="pt-BR" sz="1400" kern="1200" dirty="0"/>
        </a:p>
      </dsp:txBody>
      <dsp:txXfrm>
        <a:off x="0" y="458137"/>
        <a:ext cx="3076127" cy="29808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92A70C2-435F-480A-9E8A-718A05BABD61}" type="datetimeFigureOut">
              <a:rPr lang="pt-BR" smtClean="0"/>
              <a:t>04/03/2021</a:t>
            </a:fld>
            <a:endParaRPr lang="pt-BR"/>
          </a:p>
        </p:txBody>
      </p:sp>
      <p:sp>
        <p:nvSpPr>
          <p:cNvPr id="4" name="Espaço Reservado para Imagem de Slide 3"/>
          <p:cNvSpPr>
            <a:spLocks noGrp="1" noRot="1" noChangeAspect="1"/>
          </p:cNvSpPr>
          <p:nvPr>
            <p:ph type="sldImg" idx="2"/>
          </p:nvPr>
        </p:nvSpPr>
        <p:spPr>
          <a:xfrm>
            <a:off x="2360613" y="1143000"/>
            <a:ext cx="2136775"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2E0FC5E-261C-4E4F-917B-883B78CDF334}" type="slidenum">
              <a:rPr lang="pt-BR" smtClean="0"/>
              <a:t>‹nº›</a:t>
            </a:fld>
            <a:endParaRPr lang="pt-BR"/>
          </a:p>
        </p:txBody>
      </p:sp>
    </p:spTree>
    <p:extLst>
      <p:ext uri="{BB962C8B-B14F-4D97-AF65-F5344CB8AC3E}">
        <p14:creationId xmlns:p14="http://schemas.microsoft.com/office/powerpoint/2010/main" val="28858653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B2E0FC5E-261C-4E4F-917B-883B78CDF334}" type="slidenum">
              <a:rPr lang="pt-BR" smtClean="0"/>
              <a:t>1</a:t>
            </a:fld>
            <a:endParaRPr lang="pt-BR"/>
          </a:p>
        </p:txBody>
      </p:sp>
    </p:spTree>
    <p:extLst>
      <p:ext uri="{BB962C8B-B14F-4D97-AF65-F5344CB8AC3E}">
        <p14:creationId xmlns:p14="http://schemas.microsoft.com/office/powerpoint/2010/main" val="17051428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514350" y="3077284"/>
            <a:ext cx="5829300" cy="2123369"/>
          </a:xfrm>
        </p:spPr>
        <p:txBody>
          <a:bodyPr/>
          <a:lstStyle/>
          <a:p>
            <a:r>
              <a:rPr lang="pt-BR" smtClean="0"/>
              <a:t>Clique para editar o estilo do título mestre</a:t>
            </a:r>
            <a:endParaRPr lang="pt-BR"/>
          </a:p>
        </p:txBody>
      </p:sp>
      <p:sp>
        <p:nvSpPr>
          <p:cNvPr id="3" name="Subtítulo 2"/>
          <p:cNvSpPr>
            <a:spLocks noGrp="1"/>
          </p:cNvSpPr>
          <p:nvPr>
            <p:ph type="subTitle" idx="1"/>
          </p:nvPr>
        </p:nvSpPr>
        <p:spPr>
          <a:xfrm>
            <a:off x="1028700" y="5613400"/>
            <a:ext cx="4800600" cy="2531533"/>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t-BR" smtClean="0"/>
              <a:t>Clique para editar o estilo do subtítulo mestre</a:t>
            </a:r>
            <a:endParaRPr lang="pt-BR"/>
          </a:p>
        </p:txBody>
      </p:sp>
      <p:sp>
        <p:nvSpPr>
          <p:cNvPr id="4" name="Espaço Reservado para Data 3"/>
          <p:cNvSpPr>
            <a:spLocks noGrp="1"/>
          </p:cNvSpPr>
          <p:nvPr>
            <p:ph type="dt" sz="half" idx="10"/>
          </p:nvPr>
        </p:nvSpPr>
        <p:spPr/>
        <p:txBody>
          <a:bodyPr/>
          <a:lstStyle/>
          <a:p>
            <a:fld id="{2E700DB3-DBF0-4086-B675-117E7A9610B8}" type="datetimeFigureOut">
              <a:rPr lang="pt-BR" smtClean="0"/>
              <a:pPr/>
              <a:t>04/03/2021</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2119D8CF-8DEC-4D9F-84EE-ADF04DFF3391}" type="slidenum">
              <a:rPr lang="pt-BR" smtClean="0"/>
              <a:pPr/>
              <a:t>‹nº›</a:t>
            </a:fld>
            <a:endParaRPr lang="pt-B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Clique para editar o estilo do título mestre</a:t>
            </a:r>
            <a:endParaRPr lang="pt-BR"/>
          </a:p>
        </p:txBody>
      </p:sp>
      <p:sp>
        <p:nvSpPr>
          <p:cNvPr id="3" name="Espaço Reservado para Texto Vertical 2"/>
          <p:cNvSpPr>
            <a:spLocks noGrp="1"/>
          </p:cNvSpPr>
          <p:nvPr>
            <p:ph type="body" orient="vert" idx="1"/>
          </p:nvPr>
        </p:nvSpPr>
        <p:spPr/>
        <p:txBody>
          <a:bodyPr vert="eaVert"/>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Espaço Reservado para Data 3"/>
          <p:cNvSpPr>
            <a:spLocks noGrp="1"/>
          </p:cNvSpPr>
          <p:nvPr>
            <p:ph type="dt" sz="half" idx="10"/>
          </p:nvPr>
        </p:nvSpPr>
        <p:spPr/>
        <p:txBody>
          <a:bodyPr/>
          <a:lstStyle/>
          <a:p>
            <a:fld id="{2E700DB3-DBF0-4086-B675-117E7A9610B8}" type="datetimeFigureOut">
              <a:rPr lang="pt-BR" smtClean="0"/>
              <a:pPr/>
              <a:t>04/03/2021</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2119D8CF-8DEC-4D9F-84EE-ADF04DFF3391}" type="slidenum">
              <a:rPr lang="pt-BR" smtClean="0"/>
              <a:pPr/>
              <a:t>‹nº›</a:t>
            </a:fld>
            <a:endParaRPr lang="pt-B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e texto verticais">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4972050" y="396703"/>
            <a:ext cx="1543050" cy="8452203"/>
          </a:xfrm>
        </p:spPr>
        <p:txBody>
          <a:bodyPr vert="eaVert"/>
          <a:lstStyle/>
          <a:p>
            <a:r>
              <a:rPr lang="pt-BR" smtClean="0"/>
              <a:t>Clique para editar o estilo do título mestre</a:t>
            </a:r>
            <a:endParaRPr lang="pt-BR"/>
          </a:p>
        </p:txBody>
      </p:sp>
      <p:sp>
        <p:nvSpPr>
          <p:cNvPr id="3" name="Espaço Reservado para Texto Vertical 2"/>
          <p:cNvSpPr>
            <a:spLocks noGrp="1"/>
          </p:cNvSpPr>
          <p:nvPr>
            <p:ph type="body" orient="vert" idx="1"/>
          </p:nvPr>
        </p:nvSpPr>
        <p:spPr>
          <a:xfrm>
            <a:off x="342900" y="396703"/>
            <a:ext cx="4514850" cy="8452203"/>
          </a:xfrm>
        </p:spPr>
        <p:txBody>
          <a:bodyPr vert="eaVert"/>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Espaço Reservado para Data 3"/>
          <p:cNvSpPr>
            <a:spLocks noGrp="1"/>
          </p:cNvSpPr>
          <p:nvPr>
            <p:ph type="dt" sz="half" idx="10"/>
          </p:nvPr>
        </p:nvSpPr>
        <p:spPr/>
        <p:txBody>
          <a:bodyPr/>
          <a:lstStyle/>
          <a:p>
            <a:fld id="{2E700DB3-DBF0-4086-B675-117E7A9610B8}" type="datetimeFigureOut">
              <a:rPr lang="pt-BR" smtClean="0"/>
              <a:pPr/>
              <a:t>04/03/2021</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2119D8CF-8DEC-4D9F-84EE-ADF04DFF3391}" type="slidenum">
              <a:rPr lang="pt-BR" smtClean="0"/>
              <a:pPr/>
              <a:t>‹nº›</a:t>
            </a:fld>
            <a:endParaRPr lang="pt-B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Clique para editar o estilo do título mestre</a:t>
            </a:r>
            <a:endParaRPr lang="pt-BR"/>
          </a:p>
        </p:txBody>
      </p:sp>
      <p:sp>
        <p:nvSpPr>
          <p:cNvPr id="3" name="Espaço Reservado para Conteúdo 2"/>
          <p:cNvSpPr>
            <a:spLocks noGrp="1"/>
          </p:cNvSpPr>
          <p:nvPr>
            <p:ph idx="1"/>
          </p:nvPr>
        </p:nvSpPr>
        <p:spPr/>
        <p:txBody>
          <a:body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Espaço Reservado para Data 3"/>
          <p:cNvSpPr>
            <a:spLocks noGrp="1"/>
          </p:cNvSpPr>
          <p:nvPr>
            <p:ph type="dt" sz="half" idx="10"/>
          </p:nvPr>
        </p:nvSpPr>
        <p:spPr/>
        <p:txBody>
          <a:bodyPr/>
          <a:lstStyle/>
          <a:p>
            <a:fld id="{2E700DB3-DBF0-4086-B675-117E7A9610B8}" type="datetimeFigureOut">
              <a:rPr lang="pt-BR" smtClean="0"/>
              <a:pPr/>
              <a:t>04/03/2021</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2119D8CF-8DEC-4D9F-84EE-ADF04DFF3391}" type="slidenum">
              <a:rPr lang="pt-BR" smtClean="0"/>
              <a:pPr/>
              <a:t>‹nº›</a:t>
            </a:fld>
            <a:endParaRPr lang="pt-B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p:cNvSpPr>
            <a:spLocks noGrp="1"/>
          </p:cNvSpPr>
          <p:nvPr>
            <p:ph type="title"/>
          </p:nvPr>
        </p:nvSpPr>
        <p:spPr>
          <a:xfrm>
            <a:off x="541735" y="6365524"/>
            <a:ext cx="5829300" cy="1967442"/>
          </a:xfrm>
        </p:spPr>
        <p:txBody>
          <a:bodyPr anchor="t"/>
          <a:lstStyle>
            <a:lvl1pPr algn="l">
              <a:defRPr sz="4000" b="1" cap="all"/>
            </a:lvl1pPr>
          </a:lstStyle>
          <a:p>
            <a:r>
              <a:rPr lang="pt-BR" smtClean="0"/>
              <a:t>Clique para editar o estilo do título mestre</a:t>
            </a:r>
            <a:endParaRPr lang="pt-BR"/>
          </a:p>
        </p:txBody>
      </p:sp>
      <p:sp>
        <p:nvSpPr>
          <p:cNvPr id="3" name="Espaço Reservado para Texto 2"/>
          <p:cNvSpPr>
            <a:spLocks noGrp="1"/>
          </p:cNvSpPr>
          <p:nvPr>
            <p:ph type="body" idx="1"/>
          </p:nvPr>
        </p:nvSpPr>
        <p:spPr>
          <a:xfrm>
            <a:off x="541735" y="4198588"/>
            <a:ext cx="5829300" cy="216693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BR" smtClean="0"/>
              <a:t>Clique para editar os estilos do texto mestre</a:t>
            </a:r>
          </a:p>
        </p:txBody>
      </p:sp>
      <p:sp>
        <p:nvSpPr>
          <p:cNvPr id="4" name="Espaço Reservado para Data 3"/>
          <p:cNvSpPr>
            <a:spLocks noGrp="1"/>
          </p:cNvSpPr>
          <p:nvPr>
            <p:ph type="dt" sz="half" idx="10"/>
          </p:nvPr>
        </p:nvSpPr>
        <p:spPr/>
        <p:txBody>
          <a:bodyPr/>
          <a:lstStyle/>
          <a:p>
            <a:fld id="{2E700DB3-DBF0-4086-B675-117E7A9610B8}" type="datetimeFigureOut">
              <a:rPr lang="pt-BR" smtClean="0"/>
              <a:pPr/>
              <a:t>04/03/2021</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2119D8CF-8DEC-4D9F-84EE-ADF04DFF3391}" type="slidenum">
              <a:rPr lang="pt-BR" smtClean="0"/>
              <a:pPr/>
              <a:t>‹nº›</a:t>
            </a:fld>
            <a:endParaRPr lang="pt-B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Clique para editar o estilo do título mestre</a:t>
            </a:r>
            <a:endParaRPr lang="pt-BR"/>
          </a:p>
        </p:txBody>
      </p:sp>
      <p:sp>
        <p:nvSpPr>
          <p:cNvPr id="3" name="Espaço Reservado para Conteúdo 2"/>
          <p:cNvSpPr>
            <a:spLocks noGrp="1"/>
          </p:cNvSpPr>
          <p:nvPr>
            <p:ph sz="half" idx="1"/>
          </p:nvPr>
        </p:nvSpPr>
        <p:spPr>
          <a:xfrm>
            <a:off x="342900" y="2311402"/>
            <a:ext cx="3028950" cy="653750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Espaço Reservado para Conteúdo 3"/>
          <p:cNvSpPr>
            <a:spLocks noGrp="1"/>
          </p:cNvSpPr>
          <p:nvPr>
            <p:ph sz="half" idx="2"/>
          </p:nvPr>
        </p:nvSpPr>
        <p:spPr>
          <a:xfrm>
            <a:off x="3486150" y="2311402"/>
            <a:ext cx="3028950" cy="653750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5" name="Espaço Reservado para Data 4"/>
          <p:cNvSpPr>
            <a:spLocks noGrp="1"/>
          </p:cNvSpPr>
          <p:nvPr>
            <p:ph type="dt" sz="half" idx="10"/>
          </p:nvPr>
        </p:nvSpPr>
        <p:spPr/>
        <p:txBody>
          <a:bodyPr/>
          <a:lstStyle/>
          <a:p>
            <a:fld id="{2E700DB3-DBF0-4086-B675-117E7A9610B8}" type="datetimeFigureOut">
              <a:rPr lang="pt-BR" smtClean="0"/>
              <a:pPr/>
              <a:t>04/03/2021</a:t>
            </a:fld>
            <a:endParaRPr lang="pt-BR"/>
          </a:p>
        </p:txBody>
      </p:sp>
      <p:sp>
        <p:nvSpPr>
          <p:cNvPr id="6" name="Espaço Reservado para Rodapé 5"/>
          <p:cNvSpPr>
            <a:spLocks noGrp="1"/>
          </p:cNvSpPr>
          <p:nvPr>
            <p:ph type="ftr" sz="quarter" idx="11"/>
          </p:nvPr>
        </p:nvSpPr>
        <p:spPr/>
        <p:txBody>
          <a:bodyPr/>
          <a:lstStyle/>
          <a:p>
            <a:endParaRPr lang="pt-BR"/>
          </a:p>
        </p:txBody>
      </p:sp>
      <p:sp>
        <p:nvSpPr>
          <p:cNvPr id="7" name="Espaço Reservado para Número de Slide 6"/>
          <p:cNvSpPr>
            <a:spLocks noGrp="1"/>
          </p:cNvSpPr>
          <p:nvPr>
            <p:ph type="sldNum" sz="quarter" idx="12"/>
          </p:nvPr>
        </p:nvSpPr>
        <p:spPr/>
        <p:txBody>
          <a:bodyPr/>
          <a:lstStyle/>
          <a:p>
            <a:fld id="{2119D8CF-8DEC-4D9F-84EE-ADF04DFF3391}" type="slidenum">
              <a:rPr lang="pt-BR" smtClean="0"/>
              <a:pPr/>
              <a:t>‹nº›</a:t>
            </a:fld>
            <a:endParaRPr lang="pt-B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lvl1pPr>
              <a:defRPr/>
            </a:lvl1pPr>
          </a:lstStyle>
          <a:p>
            <a:r>
              <a:rPr lang="pt-BR" smtClean="0"/>
              <a:t>Clique para editar o estilo do título mestre</a:t>
            </a:r>
            <a:endParaRPr lang="pt-BR"/>
          </a:p>
        </p:txBody>
      </p:sp>
      <p:sp>
        <p:nvSpPr>
          <p:cNvPr id="3" name="Espaço Reservado para Texto 2"/>
          <p:cNvSpPr>
            <a:spLocks noGrp="1"/>
          </p:cNvSpPr>
          <p:nvPr>
            <p:ph type="body" idx="1"/>
          </p:nvPr>
        </p:nvSpPr>
        <p:spPr>
          <a:xfrm>
            <a:off x="342901" y="2217385"/>
            <a:ext cx="3030141" cy="924101"/>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smtClean="0"/>
              <a:t>Clique para editar os estilos do texto mestre</a:t>
            </a:r>
          </a:p>
        </p:txBody>
      </p:sp>
      <p:sp>
        <p:nvSpPr>
          <p:cNvPr id="4" name="Espaço Reservado para Conteúdo 3"/>
          <p:cNvSpPr>
            <a:spLocks noGrp="1"/>
          </p:cNvSpPr>
          <p:nvPr>
            <p:ph sz="half" idx="2"/>
          </p:nvPr>
        </p:nvSpPr>
        <p:spPr>
          <a:xfrm>
            <a:off x="342901" y="3141486"/>
            <a:ext cx="3030141" cy="570741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5" name="Espaço Reservado para Texto 4"/>
          <p:cNvSpPr>
            <a:spLocks noGrp="1"/>
          </p:cNvSpPr>
          <p:nvPr>
            <p:ph type="body" sz="quarter" idx="3"/>
          </p:nvPr>
        </p:nvSpPr>
        <p:spPr>
          <a:xfrm>
            <a:off x="3483770" y="2217385"/>
            <a:ext cx="3031332" cy="924101"/>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smtClean="0"/>
              <a:t>Clique para editar os estilos do texto mestre</a:t>
            </a:r>
          </a:p>
        </p:txBody>
      </p:sp>
      <p:sp>
        <p:nvSpPr>
          <p:cNvPr id="6" name="Espaço Reservado para Conteúdo 5"/>
          <p:cNvSpPr>
            <a:spLocks noGrp="1"/>
          </p:cNvSpPr>
          <p:nvPr>
            <p:ph sz="quarter" idx="4"/>
          </p:nvPr>
        </p:nvSpPr>
        <p:spPr>
          <a:xfrm>
            <a:off x="3483770" y="3141486"/>
            <a:ext cx="3031332" cy="570741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7" name="Espaço Reservado para Data 6"/>
          <p:cNvSpPr>
            <a:spLocks noGrp="1"/>
          </p:cNvSpPr>
          <p:nvPr>
            <p:ph type="dt" sz="half" idx="10"/>
          </p:nvPr>
        </p:nvSpPr>
        <p:spPr/>
        <p:txBody>
          <a:bodyPr/>
          <a:lstStyle/>
          <a:p>
            <a:fld id="{2E700DB3-DBF0-4086-B675-117E7A9610B8}" type="datetimeFigureOut">
              <a:rPr lang="pt-BR" smtClean="0"/>
              <a:pPr/>
              <a:t>04/03/2021</a:t>
            </a:fld>
            <a:endParaRPr lang="pt-BR"/>
          </a:p>
        </p:txBody>
      </p:sp>
      <p:sp>
        <p:nvSpPr>
          <p:cNvPr id="8" name="Espaço Reservado para Rodapé 7"/>
          <p:cNvSpPr>
            <a:spLocks noGrp="1"/>
          </p:cNvSpPr>
          <p:nvPr>
            <p:ph type="ftr" sz="quarter" idx="11"/>
          </p:nvPr>
        </p:nvSpPr>
        <p:spPr/>
        <p:txBody>
          <a:bodyPr/>
          <a:lstStyle/>
          <a:p>
            <a:endParaRPr lang="pt-BR"/>
          </a:p>
        </p:txBody>
      </p:sp>
      <p:sp>
        <p:nvSpPr>
          <p:cNvPr id="9" name="Espaço Reservado para Número de Slide 8"/>
          <p:cNvSpPr>
            <a:spLocks noGrp="1"/>
          </p:cNvSpPr>
          <p:nvPr>
            <p:ph type="sldNum" sz="quarter" idx="12"/>
          </p:nvPr>
        </p:nvSpPr>
        <p:spPr/>
        <p:txBody>
          <a:bodyPr/>
          <a:lstStyle/>
          <a:p>
            <a:fld id="{2119D8CF-8DEC-4D9F-84EE-ADF04DFF3391}" type="slidenum">
              <a:rPr lang="pt-BR" smtClean="0"/>
              <a:pPr/>
              <a:t>‹nº›</a:t>
            </a:fld>
            <a:endParaRPr lang="pt-B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Clique para editar o estilo do título mestre</a:t>
            </a:r>
            <a:endParaRPr lang="pt-BR"/>
          </a:p>
        </p:txBody>
      </p:sp>
      <p:sp>
        <p:nvSpPr>
          <p:cNvPr id="3" name="Espaço Reservado para Data 2"/>
          <p:cNvSpPr>
            <a:spLocks noGrp="1"/>
          </p:cNvSpPr>
          <p:nvPr>
            <p:ph type="dt" sz="half" idx="10"/>
          </p:nvPr>
        </p:nvSpPr>
        <p:spPr/>
        <p:txBody>
          <a:bodyPr/>
          <a:lstStyle/>
          <a:p>
            <a:fld id="{2E700DB3-DBF0-4086-B675-117E7A9610B8}" type="datetimeFigureOut">
              <a:rPr lang="pt-BR" smtClean="0"/>
              <a:pPr/>
              <a:t>04/03/2021</a:t>
            </a:fld>
            <a:endParaRPr lang="pt-BR"/>
          </a:p>
        </p:txBody>
      </p:sp>
      <p:sp>
        <p:nvSpPr>
          <p:cNvPr id="4" name="Espaço Reservado para Rodapé 3"/>
          <p:cNvSpPr>
            <a:spLocks noGrp="1"/>
          </p:cNvSpPr>
          <p:nvPr>
            <p:ph type="ftr" sz="quarter" idx="11"/>
          </p:nvPr>
        </p:nvSpPr>
        <p:spPr/>
        <p:txBody>
          <a:bodyPr/>
          <a:lstStyle/>
          <a:p>
            <a:endParaRPr lang="pt-BR"/>
          </a:p>
        </p:txBody>
      </p:sp>
      <p:sp>
        <p:nvSpPr>
          <p:cNvPr id="5" name="Espaço Reservado para Número de Slide 4"/>
          <p:cNvSpPr>
            <a:spLocks noGrp="1"/>
          </p:cNvSpPr>
          <p:nvPr>
            <p:ph type="sldNum" sz="quarter" idx="12"/>
          </p:nvPr>
        </p:nvSpPr>
        <p:spPr/>
        <p:txBody>
          <a:bodyPr/>
          <a:lstStyle/>
          <a:p>
            <a:fld id="{2119D8CF-8DEC-4D9F-84EE-ADF04DFF3391}" type="slidenum">
              <a:rPr lang="pt-BR" smtClean="0"/>
              <a:pPr/>
              <a:t>‹nº›</a:t>
            </a:fld>
            <a:endParaRPr lang="pt-B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p:cNvSpPr>
            <a:spLocks noGrp="1"/>
          </p:cNvSpPr>
          <p:nvPr>
            <p:ph type="dt" sz="half" idx="10"/>
          </p:nvPr>
        </p:nvSpPr>
        <p:spPr/>
        <p:txBody>
          <a:bodyPr/>
          <a:lstStyle/>
          <a:p>
            <a:fld id="{2E700DB3-DBF0-4086-B675-117E7A9610B8}" type="datetimeFigureOut">
              <a:rPr lang="pt-BR" smtClean="0"/>
              <a:pPr/>
              <a:t>04/03/2021</a:t>
            </a:fld>
            <a:endParaRPr lang="pt-BR"/>
          </a:p>
        </p:txBody>
      </p:sp>
      <p:sp>
        <p:nvSpPr>
          <p:cNvPr id="3" name="Espaço Reservado para Rodapé 2"/>
          <p:cNvSpPr>
            <a:spLocks noGrp="1"/>
          </p:cNvSpPr>
          <p:nvPr>
            <p:ph type="ftr" sz="quarter" idx="11"/>
          </p:nvPr>
        </p:nvSpPr>
        <p:spPr/>
        <p:txBody>
          <a:bodyPr/>
          <a:lstStyle/>
          <a:p>
            <a:endParaRPr lang="pt-BR"/>
          </a:p>
        </p:txBody>
      </p:sp>
      <p:sp>
        <p:nvSpPr>
          <p:cNvPr id="4" name="Espaço Reservado para Número de Slide 3"/>
          <p:cNvSpPr>
            <a:spLocks noGrp="1"/>
          </p:cNvSpPr>
          <p:nvPr>
            <p:ph type="sldNum" sz="quarter" idx="12"/>
          </p:nvPr>
        </p:nvSpPr>
        <p:spPr/>
        <p:txBody>
          <a:bodyPr/>
          <a:lstStyle/>
          <a:p>
            <a:fld id="{2119D8CF-8DEC-4D9F-84EE-ADF04DFF3391}" type="slidenum">
              <a:rPr lang="pt-BR" smtClean="0"/>
              <a:pPr/>
              <a:t>‹nº›</a:t>
            </a:fld>
            <a:endParaRPr lang="pt-B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342901" y="394405"/>
            <a:ext cx="2256235" cy="1678517"/>
          </a:xfrm>
        </p:spPr>
        <p:txBody>
          <a:bodyPr anchor="b"/>
          <a:lstStyle>
            <a:lvl1pPr algn="l">
              <a:defRPr sz="2000" b="1"/>
            </a:lvl1pPr>
          </a:lstStyle>
          <a:p>
            <a:r>
              <a:rPr lang="pt-BR" smtClean="0"/>
              <a:t>Clique para editar o estilo do título mestre</a:t>
            </a:r>
            <a:endParaRPr lang="pt-BR"/>
          </a:p>
        </p:txBody>
      </p:sp>
      <p:sp>
        <p:nvSpPr>
          <p:cNvPr id="3" name="Espaço Reservado para Conteúdo 2"/>
          <p:cNvSpPr>
            <a:spLocks noGrp="1"/>
          </p:cNvSpPr>
          <p:nvPr>
            <p:ph idx="1"/>
          </p:nvPr>
        </p:nvSpPr>
        <p:spPr>
          <a:xfrm>
            <a:off x="2681288" y="394409"/>
            <a:ext cx="3833812" cy="845449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Espaço Reservado para Texto 3"/>
          <p:cNvSpPr>
            <a:spLocks noGrp="1"/>
          </p:cNvSpPr>
          <p:nvPr>
            <p:ph type="body" sz="half" idx="2"/>
          </p:nvPr>
        </p:nvSpPr>
        <p:spPr>
          <a:xfrm>
            <a:off x="342901" y="2072924"/>
            <a:ext cx="2256235" cy="677598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smtClean="0"/>
              <a:t>Clique para editar os estilos do texto mestre</a:t>
            </a:r>
          </a:p>
        </p:txBody>
      </p:sp>
      <p:sp>
        <p:nvSpPr>
          <p:cNvPr id="5" name="Espaço Reservado para Data 4"/>
          <p:cNvSpPr>
            <a:spLocks noGrp="1"/>
          </p:cNvSpPr>
          <p:nvPr>
            <p:ph type="dt" sz="half" idx="10"/>
          </p:nvPr>
        </p:nvSpPr>
        <p:spPr/>
        <p:txBody>
          <a:bodyPr/>
          <a:lstStyle/>
          <a:p>
            <a:fld id="{2E700DB3-DBF0-4086-B675-117E7A9610B8}" type="datetimeFigureOut">
              <a:rPr lang="pt-BR" smtClean="0"/>
              <a:pPr/>
              <a:t>04/03/2021</a:t>
            </a:fld>
            <a:endParaRPr lang="pt-BR"/>
          </a:p>
        </p:txBody>
      </p:sp>
      <p:sp>
        <p:nvSpPr>
          <p:cNvPr id="6" name="Espaço Reservado para Rodapé 5"/>
          <p:cNvSpPr>
            <a:spLocks noGrp="1"/>
          </p:cNvSpPr>
          <p:nvPr>
            <p:ph type="ftr" sz="quarter" idx="11"/>
          </p:nvPr>
        </p:nvSpPr>
        <p:spPr/>
        <p:txBody>
          <a:bodyPr/>
          <a:lstStyle/>
          <a:p>
            <a:endParaRPr lang="pt-BR"/>
          </a:p>
        </p:txBody>
      </p:sp>
      <p:sp>
        <p:nvSpPr>
          <p:cNvPr id="7" name="Espaço Reservado para Número de Slide 6"/>
          <p:cNvSpPr>
            <a:spLocks noGrp="1"/>
          </p:cNvSpPr>
          <p:nvPr>
            <p:ph type="sldNum" sz="quarter" idx="12"/>
          </p:nvPr>
        </p:nvSpPr>
        <p:spPr/>
        <p:txBody>
          <a:bodyPr/>
          <a:lstStyle/>
          <a:p>
            <a:fld id="{2119D8CF-8DEC-4D9F-84EE-ADF04DFF3391}" type="slidenum">
              <a:rPr lang="pt-BR" smtClean="0"/>
              <a:pPr/>
              <a:t>‹nº›</a:t>
            </a:fld>
            <a:endParaRPr lang="pt-B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1344216" y="6934200"/>
            <a:ext cx="4114800" cy="818622"/>
          </a:xfrm>
        </p:spPr>
        <p:txBody>
          <a:bodyPr anchor="b"/>
          <a:lstStyle>
            <a:lvl1pPr algn="l">
              <a:defRPr sz="2000" b="1"/>
            </a:lvl1pPr>
          </a:lstStyle>
          <a:p>
            <a:r>
              <a:rPr lang="pt-BR" smtClean="0"/>
              <a:t>Clique para editar o estilo do título mestre</a:t>
            </a:r>
            <a:endParaRPr lang="pt-BR"/>
          </a:p>
        </p:txBody>
      </p:sp>
      <p:sp>
        <p:nvSpPr>
          <p:cNvPr id="3" name="Espaço Reservado para Imagem 2"/>
          <p:cNvSpPr>
            <a:spLocks noGrp="1"/>
          </p:cNvSpPr>
          <p:nvPr>
            <p:ph type="pic" idx="1"/>
          </p:nvPr>
        </p:nvSpPr>
        <p:spPr>
          <a:xfrm>
            <a:off x="1344216" y="885119"/>
            <a:ext cx="4114800" cy="59436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p:cNvSpPr>
            <a:spLocks noGrp="1"/>
          </p:cNvSpPr>
          <p:nvPr>
            <p:ph type="body" sz="half" idx="2"/>
          </p:nvPr>
        </p:nvSpPr>
        <p:spPr>
          <a:xfrm>
            <a:off x="1344216" y="7752822"/>
            <a:ext cx="4114800" cy="116257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smtClean="0"/>
              <a:t>Clique para editar os estilos do texto mestre</a:t>
            </a:r>
          </a:p>
        </p:txBody>
      </p:sp>
      <p:sp>
        <p:nvSpPr>
          <p:cNvPr id="5" name="Espaço Reservado para Data 4"/>
          <p:cNvSpPr>
            <a:spLocks noGrp="1"/>
          </p:cNvSpPr>
          <p:nvPr>
            <p:ph type="dt" sz="half" idx="10"/>
          </p:nvPr>
        </p:nvSpPr>
        <p:spPr/>
        <p:txBody>
          <a:bodyPr/>
          <a:lstStyle/>
          <a:p>
            <a:fld id="{2E700DB3-DBF0-4086-B675-117E7A9610B8}" type="datetimeFigureOut">
              <a:rPr lang="pt-BR" smtClean="0"/>
              <a:pPr/>
              <a:t>04/03/2021</a:t>
            </a:fld>
            <a:endParaRPr lang="pt-BR"/>
          </a:p>
        </p:txBody>
      </p:sp>
      <p:sp>
        <p:nvSpPr>
          <p:cNvPr id="6" name="Espaço Reservado para Rodapé 5"/>
          <p:cNvSpPr>
            <a:spLocks noGrp="1"/>
          </p:cNvSpPr>
          <p:nvPr>
            <p:ph type="ftr" sz="quarter" idx="11"/>
          </p:nvPr>
        </p:nvSpPr>
        <p:spPr/>
        <p:txBody>
          <a:bodyPr/>
          <a:lstStyle/>
          <a:p>
            <a:endParaRPr lang="pt-BR"/>
          </a:p>
        </p:txBody>
      </p:sp>
      <p:sp>
        <p:nvSpPr>
          <p:cNvPr id="7" name="Espaço Reservado para Número de Slide 6"/>
          <p:cNvSpPr>
            <a:spLocks noGrp="1"/>
          </p:cNvSpPr>
          <p:nvPr>
            <p:ph type="sldNum" sz="quarter" idx="12"/>
          </p:nvPr>
        </p:nvSpPr>
        <p:spPr/>
        <p:txBody>
          <a:bodyPr/>
          <a:lstStyle/>
          <a:p>
            <a:fld id="{2119D8CF-8DEC-4D9F-84EE-ADF04DFF3391}" type="slidenum">
              <a:rPr lang="pt-BR" smtClean="0"/>
              <a:pPr/>
              <a:t>‹nº›</a:t>
            </a:fld>
            <a:endParaRPr lang="pt-B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p:cNvSpPr>
            <a:spLocks noGrp="1"/>
          </p:cNvSpPr>
          <p:nvPr>
            <p:ph type="title"/>
          </p:nvPr>
        </p:nvSpPr>
        <p:spPr>
          <a:xfrm>
            <a:off x="342900" y="396699"/>
            <a:ext cx="6172200" cy="1651000"/>
          </a:xfrm>
          <a:prstGeom prst="rect">
            <a:avLst/>
          </a:prstGeom>
        </p:spPr>
        <p:txBody>
          <a:bodyPr vert="horz" lIns="91440" tIns="45720" rIns="91440" bIns="45720" rtlCol="0" anchor="ctr">
            <a:normAutofit/>
          </a:bodyPr>
          <a:lstStyle/>
          <a:p>
            <a:r>
              <a:rPr lang="pt-BR" smtClean="0"/>
              <a:t>Clique para editar o estilo do título mestre</a:t>
            </a:r>
            <a:endParaRPr lang="pt-BR"/>
          </a:p>
        </p:txBody>
      </p:sp>
      <p:sp>
        <p:nvSpPr>
          <p:cNvPr id="3" name="Espaço Reservado para Texto 2"/>
          <p:cNvSpPr>
            <a:spLocks noGrp="1"/>
          </p:cNvSpPr>
          <p:nvPr>
            <p:ph type="body" idx="1"/>
          </p:nvPr>
        </p:nvSpPr>
        <p:spPr>
          <a:xfrm>
            <a:off x="342900" y="2311402"/>
            <a:ext cx="6172200" cy="6537502"/>
          </a:xfrm>
          <a:prstGeom prst="rect">
            <a:avLst/>
          </a:prstGeom>
        </p:spPr>
        <p:txBody>
          <a:bodyPr vert="horz" lIns="91440" tIns="45720" rIns="91440" bIns="45720" rtlCol="0">
            <a:normAutofit/>
          </a:body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Espaço Reservado para Data 3"/>
          <p:cNvSpPr>
            <a:spLocks noGrp="1"/>
          </p:cNvSpPr>
          <p:nvPr>
            <p:ph type="dt" sz="half" idx="2"/>
          </p:nvPr>
        </p:nvSpPr>
        <p:spPr>
          <a:xfrm>
            <a:off x="342900" y="9181398"/>
            <a:ext cx="1600200" cy="527403"/>
          </a:xfrm>
          <a:prstGeom prst="rect">
            <a:avLst/>
          </a:prstGeom>
        </p:spPr>
        <p:txBody>
          <a:bodyPr vert="horz" lIns="91440" tIns="45720" rIns="91440" bIns="45720" rtlCol="0" anchor="ctr"/>
          <a:lstStyle>
            <a:lvl1pPr algn="l">
              <a:defRPr sz="1200">
                <a:solidFill>
                  <a:schemeClr val="tx1">
                    <a:tint val="75000"/>
                  </a:schemeClr>
                </a:solidFill>
              </a:defRPr>
            </a:lvl1pPr>
          </a:lstStyle>
          <a:p>
            <a:fld id="{2E700DB3-DBF0-4086-B675-117E7A9610B8}" type="datetimeFigureOut">
              <a:rPr lang="pt-BR" smtClean="0"/>
              <a:pPr/>
              <a:t>04/03/2021</a:t>
            </a:fld>
            <a:endParaRPr lang="pt-BR"/>
          </a:p>
        </p:txBody>
      </p:sp>
      <p:sp>
        <p:nvSpPr>
          <p:cNvPr id="5" name="Espaço Reservado para Rodapé 4"/>
          <p:cNvSpPr>
            <a:spLocks noGrp="1"/>
          </p:cNvSpPr>
          <p:nvPr>
            <p:ph type="ftr" sz="quarter" idx="3"/>
          </p:nvPr>
        </p:nvSpPr>
        <p:spPr>
          <a:xfrm>
            <a:off x="2343150" y="9181398"/>
            <a:ext cx="2171700" cy="527403"/>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Espaço Reservado para Número de Slide 5"/>
          <p:cNvSpPr>
            <a:spLocks noGrp="1"/>
          </p:cNvSpPr>
          <p:nvPr>
            <p:ph type="sldNum" sz="quarter" idx="4"/>
          </p:nvPr>
        </p:nvSpPr>
        <p:spPr>
          <a:xfrm>
            <a:off x="4914900" y="9181398"/>
            <a:ext cx="1600200" cy="527403"/>
          </a:xfrm>
          <a:prstGeom prst="rect">
            <a:avLst/>
          </a:prstGeom>
        </p:spPr>
        <p:txBody>
          <a:bodyPr vert="horz" lIns="91440" tIns="45720" rIns="91440" bIns="45720" rtlCol="0" anchor="ctr"/>
          <a:lstStyle>
            <a:lvl1pPr algn="r">
              <a:defRPr sz="1200">
                <a:solidFill>
                  <a:schemeClr val="tx1">
                    <a:tint val="75000"/>
                  </a:schemeClr>
                </a:solidFill>
              </a:defRPr>
            </a:lvl1pPr>
          </a:lstStyle>
          <a:p>
            <a:fld id="{2119D8CF-8DEC-4D9F-84EE-ADF04DFF3391}" type="slidenum">
              <a:rPr lang="pt-BR" smtClean="0"/>
              <a:pPr/>
              <a:t>‹nº›</a:t>
            </a:fld>
            <a:endParaRPr lang="pt-B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8" Type="http://schemas.openxmlformats.org/officeDocument/2006/relationships/diagramLayout" Target="../diagrams/layout3.xml"/><Relationship Id="rId3" Type="http://schemas.openxmlformats.org/officeDocument/2006/relationships/image" Target="../media/image2.jpeg"/><Relationship Id="rId7" Type="http://schemas.openxmlformats.org/officeDocument/2006/relationships/diagramData" Target="../diagrams/data3.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13.png"/><Relationship Id="rId11" Type="http://schemas.microsoft.com/office/2007/relationships/diagramDrawing" Target="../diagrams/drawing3.xml"/><Relationship Id="rId5" Type="http://schemas.openxmlformats.org/officeDocument/2006/relationships/hyperlink" Target="https://www.youtube.com/watch?v=BoMmj_Xt-pk" TargetMode="External"/><Relationship Id="rId10" Type="http://schemas.openxmlformats.org/officeDocument/2006/relationships/diagramColors" Target="../diagrams/colors3.xml"/><Relationship Id="rId4" Type="http://schemas.openxmlformats.org/officeDocument/2006/relationships/image" Target="../media/image12.png"/><Relationship Id="rId9" Type="http://schemas.openxmlformats.org/officeDocument/2006/relationships/diagramQuickStyle" Target="../diagrams/quickStyle3.xml"/></Relationships>
</file>

<file path=ppt/slides/_rels/slide11.xml.rels><?xml version="1.0" encoding="UTF-8" standalone="yes"?>
<Relationships xmlns="http://schemas.openxmlformats.org/package/2006/relationships"><Relationship Id="rId8" Type="http://schemas.openxmlformats.org/officeDocument/2006/relationships/diagramQuickStyle" Target="../diagrams/quickStyle4.xml"/><Relationship Id="rId3" Type="http://schemas.openxmlformats.org/officeDocument/2006/relationships/image" Target="../media/image2.jpeg"/><Relationship Id="rId7" Type="http://schemas.openxmlformats.org/officeDocument/2006/relationships/diagramLayout" Target="../diagrams/layout4.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Data" Target="../diagrams/data4.xml"/><Relationship Id="rId5" Type="http://schemas.openxmlformats.org/officeDocument/2006/relationships/image" Target="../media/image24.png"/><Relationship Id="rId10" Type="http://schemas.microsoft.com/office/2007/relationships/diagramDrawing" Target="../diagrams/drawing4.xml"/><Relationship Id="rId4" Type="http://schemas.openxmlformats.org/officeDocument/2006/relationships/image" Target="../media/image14.png"/><Relationship Id="rId9" Type="http://schemas.openxmlformats.org/officeDocument/2006/relationships/diagramColors" Target="../diagrams/colors4.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 Target="slide8.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2.jpeg"/></Relationships>
</file>

<file path=ppt/slides/_rels/slide13.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3.png"/><Relationship Id="rId7" Type="http://schemas.openxmlformats.org/officeDocument/2006/relationships/image" Target="../media/image27.jpeg"/><Relationship Id="rId2" Type="http://schemas.openxmlformats.org/officeDocument/2006/relationships/slide" Target="slide8.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2.jpe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 Target="slide8.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2.jpe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 Target="slide8.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2.jpeg"/></Relationships>
</file>

<file path=ppt/slides/_rels/slide16.xml.rels><?xml version="1.0" encoding="UTF-8" standalone="yes"?>
<Relationships xmlns="http://schemas.openxmlformats.org/package/2006/relationships"><Relationship Id="rId8" Type="http://schemas.openxmlformats.org/officeDocument/2006/relationships/image" Target="../media/image30.jpeg"/><Relationship Id="rId3" Type="http://schemas.openxmlformats.org/officeDocument/2006/relationships/image" Target="../media/image3.png"/><Relationship Id="rId7" Type="http://schemas.openxmlformats.org/officeDocument/2006/relationships/image" Target="../media/image29.jpeg"/><Relationship Id="rId2" Type="http://schemas.openxmlformats.org/officeDocument/2006/relationships/slide" Target="slide8.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2.jpe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 Target="slide8.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2.jpe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31.jpeg"/><Relationship Id="rId2" Type="http://schemas.openxmlformats.org/officeDocument/2006/relationships/slide" Target="slide8.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2.jpe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32.png"/><Relationship Id="rId2" Type="http://schemas.openxmlformats.org/officeDocument/2006/relationships/slide" Target="slide8.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2.jpe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6.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3.png"/><Relationship Id="rId7" Type="http://schemas.openxmlformats.org/officeDocument/2006/relationships/image" Target="../media/image33.png"/><Relationship Id="rId2" Type="http://schemas.openxmlformats.org/officeDocument/2006/relationships/slide" Target="slide8.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2.jpeg"/></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35.jpeg"/><Relationship Id="rId2" Type="http://schemas.openxmlformats.org/officeDocument/2006/relationships/slide" Target="slide8.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2.jpeg"/></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36.jpeg"/><Relationship Id="rId2" Type="http://schemas.openxmlformats.org/officeDocument/2006/relationships/slide" Target="slide8.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2.jpeg"/></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 Target="slide8.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2.jpeg"/></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 Target="slide8.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2.jpeg"/></Relationships>
</file>

<file path=ppt/slides/_rels/slide25.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3.png"/><Relationship Id="rId7" Type="http://schemas.openxmlformats.org/officeDocument/2006/relationships/image" Target="../media/image2.jpeg"/><Relationship Id="rId2" Type="http://schemas.openxmlformats.org/officeDocument/2006/relationships/slide" Target="slide8.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17.jpeg"/><Relationship Id="rId4" Type="http://schemas.openxmlformats.org/officeDocument/2006/relationships/hyperlink" Target="https://www.youtube.com/watch?v=wx3PVtrU-Os"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 Target="slide8.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2.jpeg"/></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 Target="slide8.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2.jpeg"/></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37.png"/><Relationship Id="rId2" Type="http://schemas.openxmlformats.org/officeDocument/2006/relationships/slide" Target="slide8.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2.jpeg"/></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38.png"/><Relationship Id="rId2" Type="http://schemas.openxmlformats.org/officeDocument/2006/relationships/slide" Target="slide8.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2.jpe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2.jpeg"/></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 Target="slide8.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2.jpeg"/></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39.png"/><Relationship Id="rId2" Type="http://schemas.openxmlformats.org/officeDocument/2006/relationships/slide" Target="slide8.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2.jpeg"/></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 Target="slide8.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2.jpeg"/></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 Target="slide8.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2.jpeg"/></Relationships>
</file>

<file path=ppt/slides/_rels/slide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 Target="slide8.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2.jpeg"/></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40.png"/><Relationship Id="rId2" Type="http://schemas.openxmlformats.org/officeDocument/2006/relationships/slide" Target="slide8.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2.jpeg"/></Relationships>
</file>

<file path=ppt/slides/_rels/slide36.xml.rels><?xml version="1.0" encoding="UTF-8" standalone="yes"?>
<Relationships xmlns="http://schemas.openxmlformats.org/package/2006/relationships"><Relationship Id="rId3" Type="http://schemas.openxmlformats.org/officeDocument/2006/relationships/slide" Target="slide8.xml"/><Relationship Id="rId7" Type="http://schemas.openxmlformats.org/officeDocument/2006/relationships/image" Target="../media/image22.png"/><Relationship Id="rId2" Type="http://schemas.openxmlformats.org/officeDocument/2006/relationships/slideLayout" Target="../slideLayouts/slideLayout1.xml"/><Relationship Id="rId1" Type="http://schemas.openxmlformats.org/officeDocument/2006/relationships/vmlDrawing" Target="../drawings/vmlDrawing1.vml"/><Relationship Id="rId6" Type="http://schemas.openxmlformats.org/officeDocument/2006/relationships/image" Target="../media/image20.png"/><Relationship Id="rId5" Type="http://schemas.openxmlformats.org/officeDocument/2006/relationships/image" Target="../media/image2.jpeg"/><Relationship Id="rId4" Type="http://schemas.openxmlformats.org/officeDocument/2006/relationships/image" Target="../media/image3.png"/></Relationships>
</file>

<file path=ppt/slides/_rels/slide37.xml.rels><?xml version="1.0" encoding="UTF-8" standalone="yes"?>
<Relationships xmlns="http://schemas.openxmlformats.org/package/2006/relationships"><Relationship Id="rId3" Type="http://schemas.openxmlformats.org/officeDocument/2006/relationships/slide" Target="slide8.xml"/><Relationship Id="rId7" Type="http://schemas.openxmlformats.org/officeDocument/2006/relationships/image" Target="../media/image22.png"/><Relationship Id="rId2" Type="http://schemas.openxmlformats.org/officeDocument/2006/relationships/slideLayout" Target="../slideLayouts/slideLayout1.xml"/><Relationship Id="rId1" Type="http://schemas.openxmlformats.org/officeDocument/2006/relationships/vmlDrawing" Target="../drawings/vmlDrawing2.vml"/><Relationship Id="rId6" Type="http://schemas.openxmlformats.org/officeDocument/2006/relationships/image" Target="../media/image20.png"/><Relationship Id="rId5" Type="http://schemas.openxmlformats.org/officeDocument/2006/relationships/image" Target="../media/image2.jpeg"/><Relationship Id="rId4" Type="http://schemas.openxmlformats.org/officeDocument/2006/relationships/image" Target="../media/image3.png"/></Relationships>
</file>

<file path=ppt/slides/_rels/slide38.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slide" Target="slide8.xml"/><Relationship Id="rId7" Type="http://schemas.openxmlformats.org/officeDocument/2006/relationships/image" Target="../media/image22.png"/><Relationship Id="rId2" Type="http://schemas.openxmlformats.org/officeDocument/2006/relationships/slideLayout" Target="../slideLayouts/slideLayout1.xml"/><Relationship Id="rId1" Type="http://schemas.openxmlformats.org/officeDocument/2006/relationships/vmlDrawing" Target="../drawings/vmlDrawing3.vml"/><Relationship Id="rId6" Type="http://schemas.openxmlformats.org/officeDocument/2006/relationships/image" Target="../media/image20.png"/><Relationship Id="rId5" Type="http://schemas.openxmlformats.org/officeDocument/2006/relationships/image" Target="../media/image2.jpeg"/><Relationship Id="rId4" Type="http://schemas.openxmlformats.org/officeDocument/2006/relationships/image" Target="../media/image3.png"/></Relationships>
</file>

<file path=ppt/slides/_rels/slide39.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slide" Target="slide8.xml"/><Relationship Id="rId7" Type="http://schemas.openxmlformats.org/officeDocument/2006/relationships/image" Target="../media/image22.png"/><Relationship Id="rId2" Type="http://schemas.openxmlformats.org/officeDocument/2006/relationships/slideLayout" Target="../slideLayouts/slideLayout1.xml"/><Relationship Id="rId1" Type="http://schemas.openxmlformats.org/officeDocument/2006/relationships/vmlDrawing" Target="../drawings/vmlDrawing4.vml"/><Relationship Id="rId6" Type="http://schemas.openxmlformats.org/officeDocument/2006/relationships/image" Target="../media/image20.png"/><Relationship Id="rId5" Type="http://schemas.openxmlformats.org/officeDocument/2006/relationships/image" Target="../media/image2.jpe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slide" Target="slide8.xml"/><Relationship Id="rId7" Type="http://schemas.openxmlformats.org/officeDocument/2006/relationships/image" Target="../media/image22.png"/><Relationship Id="rId2" Type="http://schemas.openxmlformats.org/officeDocument/2006/relationships/slideLayout" Target="../slideLayouts/slideLayout1.xml"/><Relationship Id="rId1" Type="http://schemas.openxmlformats.org/officeDocument/2006/relationships/vmlDrawing" Target="../drawings/vmlDrawing5.vml"/><Relationship Id="rId6" Type="http://schemas.openxmlformats.org/officeDocument/2006/relationships/image" Target="../media/image20.png"/><Relationship Id="rId5" Type="http://schemas.openxmlformats.org/officeDocument/2006/relationships/image" Target="../media/image2.jpeg"/><Relationship Id="rId4" Type="http://schemas.openxmlformats.org/officeDocument/2006/relationships/image" Target="../media/image3.png"/></Relationships>
</file>

<file path=ppt/slides/_rels/slide41.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slide" Target="slide8.xml"/><Relationship Id="rId7" Type="http://schemas.openxmlformats.org/officeDocument/2006/relationships/image" Target="../media/image22.png"/><Relationship Id="rId2" Type="http://schemas.openxmlformats.org/officeDocument/2006/relationships/slideLayout" Target="../slideLayouts/slideLayout1.xml"/><Relationship Id="rId1" Type="http://schemas.openxmlformats.org/officeDocument/2006/relationships/vmlDrawing" Target="../drawings/vmlDrawing6.vml"/><Relationship Id="rId6" Type="http://schemas.openxmlformats.org/officeDocument/2006/relationships/image" Target="../media/image20.png"/><Relationship Id="rId5" Type="http://schemas.openxmlformats.org/officeDocument/2006/relationships/image" Target="../media/image2.jpeg"/><Relationship Id="rId4" Type="http://schemas.openxmlformats.org/officeDocument/2006/relationships/image" Target="../media/image3.png"/></Relationships>
</file>

<file path=ppt/slides/_rels/slide42.xml.rels><?xml version="1.0" encoding="UTF-8" standalone="yes"?>
<Relationships xmlns="http://schemas.openxmlformats.org/package/2006/relationships"><Relationship Id="rId3" Type="http://schemas.openxmlformats.org/officeDocument/2006/relationships/slide" Target="slide8.xml"/><Relationship Id="rId7" Type="http://schemas.openxmlformats.org/officeDocument/2006/relationships/image" Target="../media/image22.png"/><Relationship Id="rId2" Type="http://schemas.openxmlformats.org/officeDocument/2006/relationships/slideLayout" Target="../slideLayouts/slideLayout1.xml"/><Relationship Id="rId1" Type="http://schemas.openxmlformats.org/officeDocument/2006/relationships/vmlDrawing" Target="../drawings/vmlDrawing7.vml"/><Relationship Id="rId6" Type="http://schemas.openxmlformats.org/officeDocument/2006/relationships/image" Target="../media/image20.png"/><Relationship Id="rId5" Type="http://schemas.openxmlformats.org/officeDocument/2006/relationships/image" Target="../media/image2.jpeg"/><Relationship Id="rId4" Type="http://schemas.openxmlformats.org/officeDocument/2006/relationships/image" Target="../media/image3.png"/></Relationships>
</file>

<file path=ppt/slides/_rels/slide4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46.png"/><Relationship Id="rId2" Type="http://schemas.openxmlformats.org/officeDocument/2006/relationships/slide" Target="slide8.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45.png"/><Relationship Id="rId4" Type="http://schemas.openxmlformats.org/officeDocument/2006/relationships/image" Target="../media/image2.jpeg"/></Relationships>
</file>

<file path=ppt/slides/_rels/slide4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46.png"/><Relationship Id="rId2" Type="http://schemas.openxmlformats.org/officeDocument/2006/relationships/slide" Target="slide8.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45.png"/><Relationship Id="rId4" Type="http://schemas.openxmlformats.org/officeDocument/2006/relationships/image" Target="../media/image2.jpeg"/></Relationships>
</file>

<file path=ppt/slides/_rels/slide45.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slide" Target="slide8.xml"/><Relationship Id="rId7" Type="http://schemas.openxmlformats.org/officeDocument/2006/relationships/image" Target="../media/image22.png"/><Relationship Id="rId2" Type="http://schemas.openxmlformats.org/officeDocument/2006/relationships/slideLayout" Target="../slideLayouts/slideLayout1.xml"/><Relationship Id="rId1" Type="http://schemas.openxmlformats.org/officeDocument/2006/relationships/vmlDrawing" Target="../drawings/vmlDrawing8.vml"/><Relationship Id="rId6" Type="http://schemas.openxmlformats.org/officeDocument/2006/relationships/image" Target="../media/image20.png"/><Relationship Id="rId5" Type="http://schemas.openxmlformats.org/officeDocument/2006/relationships/image" Target="../media/image2.jpeg"/><Relationship Id="rId4" Type="http://schemas.openxmlformats.org/officeDocument/2006/relationships/image" Target="../media/image3.png"/></Relationships>
</file>

<file path=ppt/slides/_rels/slide46.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slide" Target="slide8.xml"/><Relationship Id="rId7" Type="http://schemas.openxmlformats.org/officeDocument/2006/relationships/image" Target="../media/image22.png"/><Relationship Id="rId2" Type="http://schemas.openxmlformats.org/officeDocument/2006/relationships/slideLayout" Target="../slideLayouts/slideLayout1.xml"/><Relationship Id="rId1" Type="http://schemas.openxmlformats.org/officeDocument/2006/relationships/vmlDrawing" Target="../drawings/vmlDrawing9.vml"/><Relationship Id="rId6" Type="http://schemas.openxmlformats.org/officeDocument/2006/relationships/image" Target="../media/image20.png"/><Relationship Id="rId5" Type="http://schemas.openxmlformats.org/officeDocument/2006/relationships/image" Target="../media/image2.jpeg"/><Relationship Id="rId4" Type="http://schemas.openxmlformats.org/officeDocument/2006/relationships/image" Target="../media/image3.png"/></Relationships>
</file>

<file path=ppt/slides/_rels/slide47.xml.rels><?xml version="1.0" encoding="UTF-8" standalone="yes"?>
<Relationships xmlns="http://schemas.openxmlformats.org/package/2006/relationships"><Relationship Id="rId3" Type="http://schemas.openxmlformats.org/officeDocument/2006/relationships/slide" Target="slide8.xml"/><Relationship Id="rId7" Type="http://schemas.openxmlformats.org/officeDocument/2006/relationships/image" Target="../media/image22.png"/><Relationship Id="rId2" Type="http://schemas.openxmlformats.org/officeDocument/2006/relationships/slideLayout" Target="../slideLayouts/slideLayout1.xml"/><Relationship Id="rId1" Type="http://schemas.openxmlformats.org/officeDocument/2006/relationships/vmlDrawing" Target="../drawings/vmlDrawing10.vml"/><Relationship Id="rId6" Type="http://schemas.openxmlformats.org/officeDocument/2006/relationships/image" Target="../media/image20.png"/><Relationship Id="rId5" Type="http://schemas.openxmlformats.org/officeDocument/2006/relationships/image" Target="../media/image2.jpeg"/><Relationship Id="rId4" Type="http://schemas.openxmlformats.org/officeDocument/2006/relationships/image" Target="../media/image3.png"/></Relationships>
</file>

<file path=ppt/slides/_rels/slide48.xml.rels><?xml version="1.0" encoding="UTF-8" standalone="yes"?>
<Relationships xmlns="http://schemas.openxmlformats.org/package/2006/relationships"><Relationship Id="rId3" Type="http://schemas.openxmlformats.org/officeDocument/2006/relationships/slide" Target="slide8.xml"/><Relationship Id="rId7" Type="http://schemas.openxmlformats.org/officeDocument/2006/relationships/image" Target="../media/image22.png"/><Relationship Id="rId2" Type="http://schemas.openxmlformats.org/officeDocument/2006/relationships/slideLayout" Target="../slideLayouts/slideLayout1.xml"/><Relationship Id="rId1" Type="http://schemas.openxmlformats.org/officeDocument/2006/relationships/vmlDrawing" Target="../drawings/vmlDrawing11.vml"/><Relationship Id="rId6" Type="http://schemas.openxmlformats.org/officeDocument/2006/relationships/image" Target="../media/image20.png"/><Relationship Id="rId5" Type="http://schemas.openxmlformats.org/officeDocument/2006/relationships/image" Target="../media/image2.jpeg"/><Relationship Id="rId4" Type="http://schemas.openxmlformats.org/officeDocument/2006/relationships/image" Target="../media/image3.png"/></Relationships>
</file>

<file path=ppt/slides/_rels/slide49.xml.rels><?xml version="1.0" encoding="UTF-8" standalone="yes"?>
<Relationships xmlns="http://schemas.openxmlformats.org/package/2006/relationships"><Relationship Id="rId3" Type="http://schemas.openxmlformats.org/officeDocument/2006/relationships/slide" Target="slide8.xml"/><Relationship Id="rId7" Type="http://schemas.openxmlformats.org/officeDocument/2006/relationships/image" Target="../media/image22.png"/><Relationship Id="rId2" Type="http://schemas.openxmlformats.org/officeDocument/2006/relationships/slideLayout" Target="../slideLayouts/slideLayout1.xml"/><Relationship Id="rId1" Type="http://schemas.openxmlformats.org/officeDocument/2006/relationships/vmlDrawing" Target="../drawings/vmlDrawing12.vml"/><Relationship Id="rId6" Type="http://schemas.openxmlformats.org/officeDocument/2006/relationships/image" Target="../media/image20.png"/><Relationship Id="rId5" Type="http://schemas.openxmlformats.org/officeDocument/2006/relationships/image" Target="../media/image2.jpe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1.png"/><Relationship Id="rId3" Type="http://schemas.openxmlformats.org/officeDocument/2006/relationships/hyperlink" Target="http://www.youtube.com/c/JMarySystems/playlists?view_as=subscriber" TargetMode="External"/><Relationship Id="rId7" Type="http://schemas.openxmlformats.org/officeDocument/2006/relationships/image" Target="../media/image4.png"/><Relationship Id="rId12" Type="http://schemas.openxmlformats.org/officeDocument/2006/relationships/hyperlink" Target="mailto:jmarysystems@mail.com" TargetMode="Externa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2.jpeg"/><Relationship Id="rId11" Type="http://schemas.openxmlformats.org/officeDocument/2006/relationships/hyperlink" Target="http://www.jmarysystems.com.br/" TargetMode="External"/><Relationship Id="rId5" Type="http://schemas.openxmlformats.org/officeDocument/2006/relationships/hyperlink" Target="https://github.com/jmarysystems?tab=repositories" TargetMode="External"/><Relationship Id="rId10" Type="http://schemas.openxmlformats.org/officeDocument/2006/relationships/hyperlink" Target="http://www.jmarysystems.com.br/Perguntas_e_Respostas/Perguntas_e_Respostas.html" TargetMode="External"/><Relationship Id="rId4" Type="http://schemas.openxmlformats.org/officeDocument/2006/relationships/hyperlink" Target="http://www.jmarysystems.com.br/Leitura_e_Aprendizagem/Leitura_e_Aprendizagem.html" TargetMode="External"/><Relationship Id="rId9" Type="http://schemas.openxmlformats.org/officeDocument/2006/relationships/image" Target="../media/image10.png"/></Relationships>
</file>

<file path=ppt/slides/_rels/slide50.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slide" Target="slide8.xml"/><Relationship Id="rId7" Type="http://schemas.openxmlformats.org/officeDocument/2006/relationships/image" Target="../media/image22.png"/><Relationship Id="rId2" Type="http://schemas.openxmlformats.org/officeDocument/2006/relationships/slideLayout" Target="../slideLayouts/slideLayout1.xml"/><Relationship Id="rId1" Type="http://schemas.openxmlformats.org/officeDocument/2006/relationships/vmlDrawing" Target="../drawings/vmlDrawing13.vml"/><Relationship Id="rId6" Type="http://schemas.openxmlformats.org/officeDocument/2006/relationships/image" Target="../media/image20.png"/><Relationship Id="rId5" Type="http://schemas.openxmlformats.org/officeDocument/2006/relationships/image" Target="../media/image2.jpeg"/><Relationship Id="rId4" Type="http://schemas.openxmlformats.org/officeDocument/2006/relationships/image" Target="../media/image3.png"/></Relationships>
</file>

<file path=ppt/slides/_rels/slide51.xml.rels><?xml version="1.0" encoding="UTF-8" standalone="yes"?>
<Relationships xmlns="http://schemas.openxmlformats.org/package/2006/relationships"><Relationship Id="rId3" Type="http://schemas.openxmlformats.org/officeDocument/2006/relationships/slide" Target="slide8.xml"/><Relationship Id="rId7" Type="http://schemas.openxmlformats.org/officeDocument/2006/relationships/image" Target="../media/image22.png"/><Relationship Id="rId2" Type="http://schemas.openxmlformats.org/officeDocument/2006/relationships/slideLayout" Target="../slideLayouts/slideLayout1.xml"/><Relationship Id="rId1" Type="http://schemas.openxmlformats.org/officeDocument/2006/relationships/vmlDrawing" Target="../drawings/vmlDrawing14.vml"/><Relationship Id="rId6" Type="http://schemas.openxmlformats.org/officeDocument/2006/relationships/image" Target="../media/image20.png"/><Relationship Id="rId5" Type="http://schemas.openxmlformats.org/officeDocument/2006/relationships/image" Target="../media/image2.jpeg"/><Relationship Id="rId4" Type="http://schemas.openxmlformats.org/officeDocument/2006/relationships/image" Target="../media/image3.png"/></Relationships>
</file>

<file path=ppt/slides/_rels/slide52.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slide" Target="slide8.xml"/><Relationship Id="rId7" Type="http://schemas.openxmlformats.org/officeDocument/2006/relationships/image" Target="../media/image22.png"/><Relationship Id="rId2" Type="http://schemas.openxmlformats.org/officeDocument/2006/relationships/slideLayout" Target="../slideLayouts/slideLayout1.xml"/><Relationship Id="rId1" Type="http://schemas.openxmlformats.org/officeDocument/2006/relationships/vmlDrawing" Target="../drawings/vmlDrawing15.vml"/><Relationship Id="rId6" Type="http://schemas.openxmlformats.org/officeDocument/2006/relationships/image" Target="../media/image20.png"/><Relationship Id="rId5" Type="http://schemas.openxmlformats.org/officeDocument/2006/relationships/image" Target="../media/image2.jpeg"/><Relationship Id="rId4" Type="http://schemas.openxmlformats.org/officeDocument/2006/relationships/image" Target="../media/image3.png"/></Relationships>
</file>

<file path=ppt/slides/_rels/slide53.xml.rels><?xml version="1.0" encoding="UTF-8" standalone="yes"?>
<Relationships xmlns="http://schemas.openxmlformats.org/package/2006/relationships"><Relationship Id="rId3" Type="http://schemas.openxmlformats.org/officeDocument/2006/relationships/slide" Target="slide8.xml"/><Relationship Id="rId7" Type="http://schemas.openxmlformats.org/officeDocument/2006/relationships/image" Target="../media/image22.png"/><Relationship Id="rId2" Type="http://schemas.openxmlformats.org/officeDocument/2006/relationships/slideLayout" Target="../slideLayouts/slideLayout1.xml"/><Relationship Id="rId1" Type="http://schemas.openxmlformats.org/officeDocument/2006/relationships/vmlDrawing" Target="../drawings/vmlDrawing16.vml"/><Relationship Id="rId6" Type="http://schemas.openxmlformats.org/officeDocument/2006/relationships/image" Target="../media/image20.png"/><Relationship Id="rId5" Type="http://schemas.openxmlformats.org/officeDocument/2006/relationships/image" Target="../media/image2.jpeg"/><Relationship Id="rId4" Type="http://schemas.openxmlformats.org/officeDocument/2006/relationships/image" Target="../media/image3.png"/></Relationships>
</file>

<file path=ppt/slides/_rels/slide54.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slide" Target="slide8.xml"/><Relationship Id="rId7" Type="http://schemas.openxmlformats.org/officeDocument/2006/relationships/image" Target="../media/image22.png"/><Relationship Id="rId2" Type="http://schemas.openxmlformats.org/officeDocument/2006/relationships/slideLayout" Target="../slideLayouts/slideLayout1.xml"/><Relationship Id="rId1" Type="http://schemas.openxmlformats.org/officeDocument/2006/relationships/vmlDrawing" Target="../drawings/vmlDrawing17.vml"/><Relationship Id="rId6" Type="http://schemas.openxmlformats.org/officeDocument/2006/relationships/image" Target="../media/image20.png"/><Relationship Id="rId5" Type="http://schemas.openxmlformats.org/officeDocument/2006/relationships/image" Target="../media/image2.jpeg"/><Relationship Id="rId4" Type="http://schemas.openxmlformats.org/officeDocument/2006/relationships/image" Target="../media/image3.png"/></Relationships>
</file>

<file path=ppt/slides/_rels/slide5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 Target="slide8.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2.jpeg"/></Relationships>
</file>

<file path=ppt/slides/_rels/slide56.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53.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52.png"/><Relationship Id="rId5" Type="http://schemas.openxmlformats.org/officeDocument/2006/relationships/image" Target="../media/image25.png"/><Relationship Id="rId4" Type="http://schemas.openxmlformats.org/officeDocument/2006/relationships/image" Target="../media/image20.png"/></Relationships>
</file>

<file path=ppt/slides/_rels/slide57.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55.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54.png"/><Relationship Id="rId5" Type="http://schemas.openxmlformats.org/officeDocument/2006/relationships/image" Target="../media/image25.png"/><Relationship Id="rId4" Type="http://schemas.openxmlformats.org/officeDocument/2006/relationships/image" Target="../media/image20.png"/></Relationships>
</file>

<file path=ppt/slides/_rels/slide58.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57.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56.png"/><Relationship Id="rId5" Type="http://schemas.openxmlformats.org/officeDocument/2006/relationships/image" Target="../media/image25.png"/><Relationship Id="rId4" Type="http://schemas.openxmlformats.org/officeDocument/2006/relationships/image" Target="../media/image20.png"/></Relationships>
</file>

<file path=ppt/slides/_rels/slide59.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59.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58.png"/><Relationship Id="rId5" Type="http://schemas.openxmlformats.org/officeDocument/2006/relationships/image" Target="../media/image25.png"/><Relationship Id="rId4" Type="http://schemas.openxmlformats.org/officeDocument/2006/relationships/image" Target="../media/image20.png"/></Relationships>
</file>

<file path=ppt/slides/_rels/slide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2.jpeg"/><Relationship Id="rId7" Type="http://schemas.openxmlformats.org/officeDocument/2006/relationships/image" Target="../media/image61.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60.png"/><Relationship Id="rId5" Type="http://schemas.openxmlformats.org/officeDocument/2006/relationships/image" Target="../media/image25.png"/><Relationship Id="rId4" Type="http://schemas.openxmlformats.org/officeDocument/2006/relationships/image" Target="../media/image20.png"/></Relationships>
</file>

<file path=ppt/slides/_rels/slide61.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64.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63.png"/><Relationship Id="rId5" Type="http://schemas.openxmlformats.org/officeDocument/2006/relationships/image" Target="../media/image25.png"/><Relationship Id="rId4" Type="http://schemas.openxmlformats.org/officeDocument/2006/relationships/image" Target="../media/image20.png"/></Relationships>
</file>

<file path=ppt/slides/_rels/slide62.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66.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65.png"/><Relationship Id="rId5" Type="http://schemas.openxmlformats.org/officeDocument/2006/relationships/image" Target="../media/image25.png"/><Relationship Id="rId4" Type="http://schemas.openxmlformats.org/officeDocument/2006/relationships/image" Target="../media/image20.png"/></Relationships>
</file>

<file path=ppt/slides/_rels/slide63.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68.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67.png"/><Relationship Id="rId5" Type="http://schemas.openxmlformats.org/officeDocument/2006/relationships/image" Target="../media/image25.png"/><Relationship Id="rId4" Type="http://schemas.openxmlformats.org/officeDocument/2006/relationships/image" Target="../media/image20.png"/></Relationships>
</file>

<file path=ppt/slides/_rels/slide64.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70.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69.png"/><Relationship Id="rId5" Type="http://schemas.openxmlformats.org/officeDocument/2006/relationships/image" Target="../media/image25.png"/><Relationship Id="rId4" Type="http://schemas.openxmlformats.org/officeDocument/2006/relationships/image" Target="../media/image20.png"/></Relationships>
</file>

<file path=ppt/slides/_rels/slide65.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72.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71.png"/><Relationship Id="rId5" Type="http://schemas.openxmlformats.org/officeDocument/2006/relationships/image" Target="../media/image25.png"/><Relationship Id="rId4" Type="http://schemas.openxmlformats.org/officeDocument/2006/relationships/image" Target="../media/image20.png"/></Relationships>
</file>

<file path=ppt/slides/_rels/slide6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microsoft.com/office/2007/relationships/diagramDrawing" Target="../diagrams/drawing1.xml"/><Relationship Id="rId13" Type="http://schemas.openxmlformats.org/officeDocument/2006/relationships/image" Target="../media/image16.png"/><Relationship Id="rId18" Type="http://schemas.openxmlformats.org/officeDocument/2006/relationships/image" Target="../media/image21.png"/><Relationship Id="rId3" Type="http://schemas.openxmlformats.org/officeDocument/2006/relationships/image" Target="../media/image2.jpeg"/><Relationship Id="rId21" Type="http://schemas.openxmlformats.org/officeDocument/2006/relationships/image" Target="../media/image24.png"/><Relationship Id="rId7" Type="http://schemas.openxmlformats.org/officeDocument/2006/relationships/diagramColors" Target="../diagrams/colors1.xml"/><Relationship Id="rId12" Type="http://schemas.openxmlformats.org/officeDocument/2006/relationships/image" Target="../media/image15.jpeg"/><Relationship Id="rId17" Type="http://schemas.openxmlformats.org/officeDocument/2006/relationships/image" Target="../media/image20.png"/><Relationship Id="rId2" Type="http://schemas.openxmlformats.org/officeDocument/2006/relationships/image" Target="../media/image3.png"/><Relationship Id="rId16" Type="http://schemas.openxmlformats.org/officeDocument/2006/relationships/image" Target="../media/image19.png"/><Relationship Id="rId20" Type="http://schemas.openxmlformats.org/officeDocument/2006/relationships/image" Target="../media/image23.png"/><Relationship Id="rId1" Type="http://schemas.openxmlformats.org/officeDocument/2006/relationships/slideLayout" Target="../slideLayouts/slideLayout1.xml"/><Relationship Id="rId6" Type="http://schemas.openxmlformats.org/officeDocument/2006/relationships/diagramQuickStyle" Target="../diagrams/quickStyle1.xml"/><Relationship Id="rId11" Type="http://schemas.openxmlformats.org/officeDocument/2006/relationships/image" Target="../media/image14.png"/><Relationship Id="rId5" Type="http://schemas.openxmlformats.org/officeDocument/2006/relationships/diagramLayout" Target="../diagrams/layout1.xml"/><Relationship Id="rId15" Type="http://schemas.openxmlformats.org/officeDocument/2006/relationships/image" Target="../media/image18.png"/><Relationship Id="rId10" Type="http://schemas.openxmlformats.org/officeDocument/2006/relationships/image" Target="../media/image13.png"/><Relationship Id="rId19" Type="http://schemas.openxmlformats.org/officeDocument/2006/relationships/image" Target="../media/image22.png"/><Relationship Id="rId4" Type="http://schemas.openxmlformats.org/officeDocument/2006/relationships/diagramData" Target="../diagrams/data1.xml"/><Relationship Id="rId9" Type="http://schemas.openxmlformats.org/officeDocument/2006/relationships/image" Target="../media/image12.png"/><Relationship Id="rId14" Type="http://schemas.openxmlformats.org/officeDocument/2006/relationships/image" Target="../media/image17.jpeg"/><Relationship Id="rId22" Type="http://schemas.openxmlformats.org/officeDocument/2006/relationships/image" Target="../media/image25.png"/></Relationships>
</file>

<file path=ppt/slides/_rels/slide9.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2.jpeg"/><Relationship Id="rId7" Type="http://schemas.openxmlformats.org/officeDocument/2006/relationships/diagramColors" Target="../diagrams/colors2.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2.xml"/><Relationship Id="rId5" Type="http://schemas.openxmlformats.org/officeDocument/2006/relationships/diagramLayout" Target="../diagrams/layout2.xml"/><Relationship Id="rId10" Type="http://schemas.openxmlformats.org/officeDocument/2006/relationships/image" Target="../media/image26.png"/><Relationship Id="rId4" Type="http://schemas.openxmlformats.org/officeDocument/2006/relationships/diagramData" Target="../diagrams/data2.xml"/><Relationship Id="rId9" Type="http://schemas.openxmlformats.org/officeDocument/2006/relationships/image" Target="../media/image15.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m 7"/>
          <p:cNvPicPr>
            <a:picLocks noChangeAspect="1"/>
          </p:cNvPicPr>
          <p:nvPr/>
        </p:nvPicPr>
        <p:blipFill>
          <a:blip r:embed="rId3"/>
          <a:stretch>
            <a:fillRect/>
          </a:stretch>
        </p:blipFill>
        <p:spPr>
          <a:xfrm>
            <a:off x="1484785" y="1054733"/>
            <a:ext cx="3679741" cy="3587108"/>
          </a:xfrm>
          <a:prstGeom prst="rect">
            <a:avLst/>
          </a:prstGeom>
        </p:spPr>
      </p:pic>
      <p:pic>
        <p:nvPicPr>
          <p:cNvPr id="21" name="Picture 2" descr="Resultado de imagem para java"/>
          <p:cNvPicPr>
            <a:picLocks noChangeAspect="1" noChangeArrowheads="1"/>
          </p:cNvPicPr>
          <p:nvPr/>
        </p:nvPicPr>
        <p:blipFill>
          <a:blip r:embed="rId4"/>
          <a:srcRect/>
          <a:stretch>
            <a:fillRect/>
          </a:stretch>
        </p:blipFill>
        <p:spPr bwMode="auto">
          <a:xfrm>
            <a:off x="4725144" y="7203488"/>
            <a:ext cx="1643074" cy="2286016"/>
          </a:xfrm>
          <a:prstGeom prst="rect">
            <a:avLst/>
          </a:prstGeom>
          <a:noFill/>
        </p:spPr>
      </p:pic>
      <p:sp>
        <p:nvSpPr>
          <p:cNvPr id="7" name="Título 1"/>
          <p:cNvSpPr txBox="1">
            <a:spLocks/>
          </p:cNvSpPr>
          <p:nvPr/>
        </p:nvSpPr>
        <p:spPr>
          <a:xfrm>
            <a:off x="428604" y="1023910"/>
            <a:ext cx="6286544" cy="8358246"/>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pt-BR" sz="7200" b="1" i="0" u="none" strike="noStrike" kern="1200" cap="none" spc="0" normalizeH="0" baseline="0" noProof="0" dirty="0">
              <a:ln>
                <a:noFill/>
              </a:ln>
              <a:solidFill>
                <a:schemeClr val="tx1"/>
              </a:solidFill>
              <a:effectLst/>
              <a:uLnTx/>
              <a:uFillTx/>
              <a:latin typeface="+mj-lt"/>
              <a:ea typeface="+mj-ea"/>
              <a:cs typeface="+mj-cs"/>
            </a:endParaRPr>
          </a:p>
        </p:txBody>
      </p:sp>
      <p:sp>
        <p:nvSpPr>
          <p:cNvPr id="3" name="Cruz 2"/>
          <p:cNvSpPr/>
          <p:nvPr/>
        </p:nvSpPr>
        <p:spPr>
          <a:xfrm>
            <a:off x="4378214" y="7563528"/>
            <a:ext cx="504626" cy="504056"/>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Cruz 10"/>
          <p:cNvSpPr/>
          <p:nvPr/>
        </p:nvSpPr>
        <p:spPr>
          <a:xfrm>
            <a:off x="3794740" y="7563528"/>
            <a:ext cx="504626" cy="504056"/>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2"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8" name="Conector reto 17"/>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pic>
        <p:nvPicPr>
          <p:cNvPr id="19"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0" name="Cruz 19"/>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2" name="Cruz 21"/>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 name="Retângulo 1"/>
          <p:cNvSpPr/>
          <p:nvPr/>
        </p:nvSpPr>
        <p:spPr>
          <a:xfrm>
            <a:off x="3283136" y="7203488"/>
            <a:ext cx="708661" cy="1169551"/>
          </a:xfrm>
          <a:prstGeom prst="rect">
            <a:avLst/>
          </a:prstGeom>
        </p:spPr>
        <p:txBody>
          <a:bodyPr wrap="square">
            <a:spAutoFit/>
          </a:bodyPr>
          <a:lstStyle/>
          <a:p>
            <a:r>
              <a:rPr lang="pt-BR" sz="7000" b="1" dirty="0" smtClean="0"/>
              <a:t>&lt;</a:t>
            </a:r>
            <a:r>
              <a:rPr lang="pt-BR" sz="6000" b="1" dirty="0" smtClean="0"/>
              <a:t>       </a:t>
            </a:r>
            <a:endParaRPr lang="pt-BR" sz="6000" dirty="0"/>
          </a:p>
        </p:txBody>
      </p:sp>
      <p:sp>
        <p:nvSpPr>
          <p:cNvPr id="13" name="Retângulo 12"/>
          <p:cNvSpPr/>
          <p:nvPr/>
        </p:nvSpPr>
        <p:spPr>
          <a:xfrm>
            <a:off x="4789317" y="7203488"/>
            <a:ext cx="700228" cy="1169551"/>
          </a:xfrm>
          <a:prstGeom prst="rect">
            <a:avLst/>
          </a:prstGeom>
        </p:spPr>
        <p:txBody>
          <a:bodyPr wrap="square">
            <a:spAutoFit/>
          </a:bodyPr>
          <a:lstStyle/>
          <a:p>
            <a:r>
              <a:rPr lang="pt-BR" sz="7000" b="1" dirty="0" smtClean="0"/>
              <a:t>&gt;</a:t>
            </a:r>
            <a:r>
              <a:rPr lang="pt-BR" sz="6000" b="1" dirty="0" smtClean="0"/>
              <a:t>       </a:t>
            </a:r>
            <a:endParaRPr lang="pt-BR" sz="6000" dirty="0"/>
          </a:p>
        </p:txBody>
      </p:sp>
      <p:sp>
        <p:nvSpPr>
          <p:cNvPr id="15" name="Retângulo 14"/>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16" name="Retângulo 15"/>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pic>
        <p:nvPicPr>
          <p:cNvPr id="24" name="Picture 2" descr="GitHub lança aplicativo oficial para Android e permite acesso antecipado -  TudoCelular.com"/>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8991" t="5073" r="28638" b="3599"/>
          <a:stretch/>
        </p:blipFill>
        <p:spPr bwMode="auto">
          <a:xfrm>
            <a:off x="4725144" y="1150704"/>
            <a:ext cx="306017" cy="289911"/>
          </a:xfrm>
          <a:prstGeom prst="rect">
            <a:avLst/>
          </a:prstGeom>
          <a:noFill/>
          <a:extLst>
            <a:ext uri="{909E8E84-426E-40DD-AFC4-6F175D3DCCD1}">
              <a14:hiddenFill xmlns:a14="http://schemas.microsoft.com/office/drawing/2010/main">
                <a:solidFill>
                  <a:srgbClr val="FFFFFF"/>
                </a:solidFill>
              </a14:hiddenFill>
            </a:ext>
          </a:extLst>
        </p:spPr>
      </p:pic>
      <p:sp>
        <p:nvSpPr>
          <p:cNvPr id="25" name="Retângulo 24"/>
          <p:cNvSpPr/>
          <p:nvPr/>
        </p:nvSpPr>
        <p:spPr>
          <a:xfrm>
            <a:off x="4958873" y="1064568"/>
            <a:ext cx="1720368" cy="492443"/>
          </a:xfrm>
          <a:prstGeom prst="rect">
            <a:avLst/>
          </a:prstGeom>
        </p:spPr>
        <p:txBody>
          <a:bodyPr wrap="square">
            <a:spAutoFit/>
          </a:bodyPr>
          <a:lstStyle/>
          <a:p>
            <a:r>
              <a:rPr lang="pt-BR" sz="1300" dirty="0" smtClean="0"/>
              <a:t>Baixe este projeto em Java no Github.</a:t>
            </a:r>
            <a:endParaRPr lang="pt-BR" sz="1300" dirty="0"/>
          </a:p>
        </p:txBody>
      </p:sp>
      <p:sp>
        <p:nvSpPr>
          <p:cNvPr id="27" name="Título 1"/>
          <p:cNvSpPr txBox="1">
            <a:spLocks/>
          </p:cNvSpPr>
          <p:nvPr/>
        </p:nvSpPr>
        <p:spPr>
          <a:xfrm>
            <a:off x="1484785" y="0"/>
            <a:ext cx="3793146" cy="97502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2500" b="1" dirty="0"/>
              <a:t>Organização e Arquitetura </a:t>
            </a:r>
            <a:r>
              <a:rPr lang="pt-BR" sz="2500" b="1" dirty="0" smtClean="0"/>
              <a:t>  de Computadores</a:t>
            </a:r>
            <a:endParaRPr lang="pt-BR" sz="2500" b="1" dirty="0"/>
          </a:p>
        </p:txBody>
      </p:sp>
      <p:sp>
        <p:nvSpPr>
          <p:cNvPr id="5" name="Retângulo 4"/>
          <p:cNvSpPr/>
          <p:nvPr/>
        </p:nvSpPr>
        <p:spPr>
          <a:xfrm>
            <a:off x="5085184" y="2569542"/>
            <a:ext cx="1091389" cy="2646878"/>
          </a:xfrm>
          <a:prstGeom prst="rect">
            <a:avLst/>
          </a:prstGeom>
        </p:spPr>
        <p:txBody>
          <a:bodyPr wrap="square">
            <a:spAutoFit/>
          </a:bodyPr>
          <a:lstStyle/>
          <a:p>
            <a:r>
              <a:rPr lang="pt-BR" sz="16600" b="1" dirty="0" smtClean="0"/>
              <a:t>1</a:t>
            </a:r>
            <a:endParaRPr lang="pt-BR" sz="9600" dirty="0"/>
          </a:p>
        </p:txBody>
      </p:sp>
      <p:sp>
        <p:nvSpPr>
          <p:cNvPr id="6" name="Retângulo 5"/>
          <p:cNvSpPr/>
          <p:nvPr/>
        </p:nvSpPr>
        <p:spPr>
          <a:xfrm>
            <a:off x="5353983" y="2962663"/>
            <a:ext cx="785536" cy="369332"/>
          </a:xfrm>
          <a:prstGeom prst="rect">
            <a:avLst/>
          </a:prstGeom>
        </p:spPr>
        <p:txBody>
          <a:bodyPr wrap="none">
            <a:spAutoFit/>
          </a:bodyPr>
          <a:lstStyle/>
          <a:p>
            <a:r>
              <a:rPr lang="pt-BR" b="1" dirty="0" smtClean="0"/>
              <a:t>PARTE</a:t>
            </a:r>
            <a:endParaRPr lang="pt-BR" dirty="0"/>
          </a:p>
        </p:txBody>
      </p:sp>
      <p:pic>
        <p:nvPicPr>
          <p:cNvPr id="9" name="Imagem 8"/>
          <p:cNvPicPr>
            <a:picLocks noChangeAspect="1"/>
          </p:cNvPicPr>
          <p:nvPr/>
        </p:nvPicPr>
        <p:blipFill>
          <a:blip r:embed="rId7"/>
          <a:stretch>
            <a:fillRect/>
          </a:stretch>
        </p:blipFill>
        <p:spPr>
          <a:xfrm>
            <a:off x="1988841" y="4653515"/>
            <a:ext cx="3175685" cy="2909731"/>
          </a:xfrm>
          <a:prstGeom prst="rect">
            <a:avLst/>
          </a:prstGeom>
        </p:spPr>
      </p:pic>
    </p:spTree>
    <p:extLst>
      <p:ext uri="{BB962C8B-B14F-4D97-AF65-F5344CB8AC3E}">
        <p14:creationId xmlns:p14="http://schemas.microsoft.com/office/powerpoint/2010/main" val="41056034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3"/>
          <a:srcRect/>
          <a:stretch>
            <a:fillRect/>
          </a:stretch>
        </p:blipFill>
        <p:spPr bwMode="auto">
          <a:xfrm>
            <a:off x="6100217" y="177494"/>
            <a:ext cx="660016" cy="918283"/>
          </a:xfrm>
          <a:prstGeom prst="rect">
            <a:avLst/>
          </a:prstGeom>
          <a:noFill/>
        </p:spPr>
      </p:pic>
      <p:grpSp>
        <p:nvGrpSpPr>
          <p:cNvPr id="2" name="Grupo 1"/>
          <p:cNvGrpSpPr/>
          <p:nvPr/>
        </p:nvGrpSpPr>
        <p:grpSpPr>
          <a:xfrm>
            <a:off x="377263" y="1784648"/>
            <a:ext cx="6083295" cy="548692"/>
            <a:chOff x="348267" y="1928692"/>
            <a:chExt cx="6063113" cy="548692"/>
          </a:xfrm>
        </p:grpSpPr>
        <p:sp>
          <p:nvSpPr>
            <p:cNvPr id="14" name="Retângulo de cantos arredondados 13"/>
            <p:cNvSpPr/>
            <p:nvPr/>
          </p:nvSpPr>
          <p:spPr>
            <a:xfrm>
              <a:off x="348267" y="1928692"/>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a:t>Para início de conversa</a:t>
              </a:r>
            </a:p>
          </p:txBody>
        </p:sp>
        <p:pic>
          <p:nvPicPr>
            <p:cNvPr id="19" name="Imagem 18"/>
            <p:cNvPicPr>
              <a:picLocks noChangeAspect="1"/>
            </p:cNvPicPr>
            <p:nvPr/>
          </p:nvPicPr>
          <p:blipFill>
            <a:blip r:embed="rId4"/>
            <a:stretch>
              <a:fillRect/>
            </a:stretch>
          </p:blipFill>
          <p:spPr>
            <a:xfrm>
              <a:off x="425771" y="1977444"/>
              <a:ext cx="482949" cy="446489"/>
            </a:xfrm>
            <a:prstGeom prst="rect">
              <a:avLst/>
            </a:prstGeom>
          </p:spPr>
        </p:pic>
      </p:grpSp>
      <p:sp>
        <p:nvSpPr>
          <p:cNvPr id="21" name="Retângulo de cantos arredondados 20"/>
          <p:cNvSpPr/>
          <p:nvPr/>
        </p:nvSpPr>
        <p:spPr>
          <a:xfrm>
            <a:off x="384070" y="2336145"/>
            <a:ext cx="6063113" cy="1536736"/>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algn="just"/>
            <a:r>
              <a:rPr lang="pt-BR" sz="1400" dirty="0"/>
              <a:t>Vamos começar a </a:t>
            </a:r>
            <a:r>
              <a:rPr lang="pt-BR" sz="1400" dirty="0" smtClean="0"/>
              <a:t>construção do conhecimento </a:t>
            </a:r>
            <a:r>
              <a:rPr lang="pt-BR" sz="1400" dirty="0"/>
              <a:t>neste oceano de letras, sílabas, palavras, frases e versos que bem estruturados produzem e </a:t>
            </a:r>
            <a:r>
              <a:rPr lang="pt-BR" sz="1400" dirty="0" smtClean="0"/>
              <a:t>transmitem </a:t>
            </a:r>
            <a:r>
              <a:rPr lang="pt-BR" sz="1400" dirty="0"/>
              <a:t>conhecimento.</a:t>
            </a:r>
          </a:p>
          <a:p>
            <a:pPr algn="just"/>
            <a:endParaRPr lang="pt-BR" sz="1400" dirty="0"/>
          </a:p>
          <a:p>
            <a:pPr algn="just"/>
            <a:r>
              <a:rPr lang="pt-BR" sz="1400" dirty="0"/>
              <a:t>Para aprender, uma boa leitura ou várias até fixar o que foi lido é o primeiro passo no mundo do conhecimento. O segundo passo é a resolução dos exercícios escritos à mão e no mesmo dia estudado.</a:t>
            </a:r>
          </a:p>
        </p:txBody>
      </p:sp>
      <p:sp>
        <p:nvSpPr>
          <p:cNvPr id="29" name="Retângulo de cantos arredondados 28"/>
          <p:cNvSpPr/>
          <p:nvPr/>
        </p:nvSpPr>
        <p:spPr>
          <a:xfrm>
            <a:off x="377263" y="4576794"/>
            <a:ext cx="6063113" cy="4984718"/>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algn="just"/>
            <a:r>
              <a:rPr lang="pt-BR" sz="1400" dirty="0" smtClean="0"/>
              <a:t>Nesta disciplina ou qualquer outra, você precisa absorver o que estuda.</a:t>
            </a:r>
          </a:p>
          <a:p>
            <a:pPr algn="just"/>
            <a:endParaRPr lang="pt-BR" sz="1400" dirty="0"/>
          </a:p>
          <a:p>
            <a:pPr algn="just"/>
            <a:r>
              <a:rPr lang="pt-BR" sz="1400" dirty="0"/>
              <a:t>Por isso após você estudar </a:t>
            </a:r>
            <a:r>
              <a:rPr lang="pt-BR" sz="1400" dirty="0" smtClean="0"/>
              <a:t>todo ou parte do </a:t>
            </a:r>
            <a:r>
              <a:rPr lang="pt-BR" sz="1400" dirty="0"/>
              <a:t>conteúdo desta disciplina, resolva os </a:t>
            </a:r>
            <a:r>
              <a:rPr lang="pt-BR" sz="1400" dirty="0" smtClean="0"/>
              <a:t>exercícios ou crie alguns você mesmo com suas anotações.</a:t>
            </a:r>
            <a:endParaRPr lang="pt-BR" sz="1400" dirty="0"/>
          </a:p>
          <a:p>
            <a:pPr algn="just"/>
            <a:endParaRPr lang="pt-BR" sz="1400" dirty="0"/>
          </a:p>
          <a:p>
            <a:pPr algn="just"/>
            <a:r>
              <a:rPr lang="pt-BR" sz="1400" dirty="0" smtClean="0"/>
              <a:t>Lembrando que o estudo é feito após assistir a aula, assistir a aula não é estudar.</a:t>
            </a:r>
          </a:p>
          <a:p>
            <a:pPr algn="just"/>
            <a:endParaRPr lang="pt-BR" sz="1400" dirty="0"/>
          </a:p>
          <a:p>
            <a:pPr algn="just"/>
            <a:r>
              <a:rPr lang="pt-BR" sz="1400" dirty="0" smtClean="0"/>
              <a:t>Todo conteúdo após estudado é necessário ser feito a resolução dos exercícios para poder fixar o conhecimento.</a:t>
            </a:r>
          </a:p>
          <a:p>
            <a:pPr algn="just"/>
            <a:endParaRPr lang="pt-BR" sz="1400" dirty="0"/>
          </a:p>
          <a:p>
            <a:pPr algn="just"/>
            <a:r>
              <a:rPr lang="pt-BR" sz="1400" dirty="0" smtClean="0"/>
              <a:t>No entanto os exercícios tem de serem escritos e resolvidos no caderno à mão, após o estudo do conteúdo e no mesmo dia.</a:t>
            </a:r>
          </a:p>
          <a:p>
            <a:pPr algn="just"/>
            <a:endParaRPr lang="pt-BR" sz="1400" dirty="0"/>
          </a:p>
          <a:p>
            <a:pPr algn="just"/>
            <a:r>
              <a:rPr lang="pt-BR" sz="1400" dirty="0" smtClean="0"/>
              <a:t>Caso se interesse mais sobre estas táticas condicionadas a nós seres humanos criadas, desenvolvidas e aperfeiçoadas durante décadas, assista a palestra do gênio e super.:</a:t>
            </a:r>
          </a:p>
          <a:p>
            <a:pPr algn="just"/>
            <a:endParaRPr lang="pt-BR" sz="1400" dirty="0" smtClean="0"/>
          </a:p>
          <a:p>
            <a:pPr algn="just"/>
            <a:r>
              <a:rPr lang="pt-BR" sz="1400" b="1" dirty="0"/>
              <a:t>Prof Pierluigi Piazzi </a:t>
            </a:r>
            <a:endParaRPr lang="pt-BR" sz="1400" b="1" dirty="0" smtClean="0"/>
          </a:p>
          <a:p>
            <a:pPr algn="just"/>
            <a:endParaRPr lang="pt-BR" sz="1400" b="1" dirty="0"/>
          </a:p>
          <a:p>
            <a:pPr algn="just"/>
            <a:r>
              <a:rPr lang="pt-BR" sz="1400" b="1" dirty="0" smtClean="0">
                <a:hlinkClick r:id="rId5"/>
              </a:rPr>
              <a:t>Link:</a:t>
            </a:r>
            <a:r>
              <a:rPr lang="pt-BR" sz="1400" b="1" dirty="0"/>
              <a:t> </a:t>
            </a:r>
            <a:r>
              <a:rPr lang="pt-BR" sz="1400" b="1" dirty="0" smtClean="0"/>
              <a:t>https</a:t>
            </a:r>
            <a:r>
              <a:rPr lang="pt-BR" sz="1400" b="1" dirty="0"/>
              <a:t>://www.youtube.com/watch?v=BoMmj_Xt-pk</a:t>
            </a:r>
          </a:p>
          <a:p>
            <a:pPr algn="just"/>
            <a:r>
              <a:rPr lang="pt-BR" sz="1400" dirty="0" smtClean="0"/>
              <a:t>  </a:t>
            </a:r>
            <a:endParaRPr lang="pt-BR" sz="1400" dirty="0"/>
          </a:p>
        </p:txBody>
      </p:sp>
      <p:grpSp>
        <p:nvGrpSpPr>
          <p:cNvPr id="26" name="Grupo 25"/>
          <p:cNvGrpSpPr/>
          <p:nvPr/>
        </p:nvGrpSpPr>
        <p:grpSpPr>
          <a:xfrm>
            <a:off x="384069" y="4016896"/>
            <a:ext cx="6063113" cy="548692"/>
            <a:chOff x="348266" y="2575709"/>
            <a:chExt cx="6063113" cy="548692"/>
          </a:xfrm>
        </p:grpSpPr>
        <p:sp>
          <p:nvSpPr>
            <p:cNvPr id="27" name="Retângulo de cantos arredondados 26"/>
            <p:cNvSpPr/>
            <p:nvPr/>
          </p:nvSpPr>
          <p:spPr>
            <a:xfrm>
              <a:off x="348266" y="2575709"/>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Orientação da disciplina</a:t>
              </a:r>
              <a:endParaRPr lang="pt-BR" dirty="0"/>
            </a:p>
          </p:txBody>
        </p:sp>
        <p:pic>
          <p:nvPicPr>
            <p:cNvPr id="28" name="Imagem 27"/>
            <p:cNvPicPr>
              <a:picLocks noChangeAspect="1"/>
            </p:cNvPicPr>
            <p:nvPr/>
          </p:nvPicPr>
          <p:blipFill rotWithShape="1">
            <a:blip r:embed="rId6"/>
            <a:srcRect l="6321" t="6321" r="6320" b="6320"/>
            <a:stretch/>
          </p:blipFill>
          <p:spPr>
            <a:xfrm>
              <a:off x="401489" y="2597505"/>
              <a:ext cx="579239" cy="505099"/>
            </a:xfrm>
            <a:prstGeom prst="rect">
              <a:avLst/>
            </a:prstGeom>
          </p:spPr>
        </p:pic>
      </p:grpSp>
      <p:sp>
        <p:nvSpPr>
          <p:cNvPr id="31" name="Cruz 30"/>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2" name="Cruz 31"/>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3" name="Retângulo 32"/>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34" name="Retângulo 33"/>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graphicFrame>
        <p:nvGraphicFramePr>
          <p:cNvPr id="23" name="Diagrama 22"/>
          <p:cNvGraphicFramePr/>
          <p:nvPr>
            <p:extLst/>
          </p:nvPr>
        </p:nvGraphicFramePr>
        <p:xfrm>
          <a:off x="352873" y="1041002"/>
          <a:ext cx="3076127" cy="782626"/>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22" name="Título 1"/>
          <p:cNvSpPr txBox="1">
            <a:spLocks/>
          </p:cNvSpPr>
          <p:nvPr/>
        </p:nvSpPr>
        <p:spPr>
          <a:xfrm>
            <a:off x="1484785" y="0"/>
            <a:ext cx="3793146" cy="97502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2500" b="1" dirty="0"/>
              <a:t>Organização e Arquitetura </a:t>
            </a:r>
            <a:r>
              <a:rPr lang="pt-BR" sz="2500" b="1" dirty="0" smtClean="0"/>
              <a:t>  de Computadores</a:t>
            </a:r>
            <a:endParaRPr lang="pt-BR" sz="2500" b="1" dirty="0"/>
          </a:p>
        </p:txBody>
      </p:sp>
    </p:spTree>
    <p:extLst>
      <p:ext uri="{BB962C8B-B14F-4D97-AF65-F5344CB8AC3E}">
        <p14:creationId xmlns:p14="http://schemas.microsoft.com/office/powerpoint/2010/main" val="26205003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3"/>
          <a:srcRect/>
          <a:stretch>
            <a:fillRect/>
          </a:stretch>
        </p:blipFill>
        <p:spPr bwMode="auto">
          <a:xfrm>
            <a:off x="6100217" y="177494"/>
            <a:ext cx="660016" cy="918283"/>
          </a:xfrm>
          <a:prstGeom prst="rect">
            <a:avLst/>
          </a:prstGeom>
          <a:noFill/>
        </p:spPr>
      </p:pic>
      <p:sp>
        <p:nvSpPr>
          <p:cNvPr id="21" name="Retângulo de cantos arredondados 20"/>
          <p:cNvSpPr/>
          <p:nvPr/>
        </p:nvSpPr>
        <p:spPr>
          <a:xfrm>
            <a:off x="384070" y="2373489"/>
            <a:ext cx="6063113" cy="2237324"/>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algn="just"/>
            <a:r>
              <a:rPr lang="pt-BR" sz="1400" dirty="0"/>
              <a:t>Não se esqueça que em cada unidade você encontrará um vídeo que deverá ser assistido no momento </a:t>
            </a:r>
            <a:r>
              <a:rPr lang="pt-BR" sz="1400" dirty="0" smtClean="0"/>
              <a:t>indicado. </a:t>
            </a:r>
          </a:p>
          <a:p>
            <a:pPr algn="just"/>
            <a:endParaRPr lang="pt-BR" sz="1400" dirty="0"/>
          </a:p>
          <a:p>
            <a:pPr algn="just"/>
            <a:r>
              <a:rPr lang="pt-BR" sz="1400" dirty="0" smtClean="0"/>
              <a:t>Este </a:t>
            </a:r>
            <a:r>
              <a:rPr lang="pt-BR" sz="1400" dirty="0"/>
              <a:t>vídeo irá complementar </a:t>
            </a:r>
            <a:r>
              <a:rPr lang="pt-BR" sz="1400" dirty="0" smtClean="0"/>
              <a:t>este conteúdo a </a:t>
            </a:r>
            <a:r>
              <a:rPr lang="pt-BR" sz="1400" dirty="0"/>
              <a:t>fim de ampliar, ainda mais, o seu conhecimento acerca do tema tratado em cada unidade. </a:t>
            </a:r>
            <a:endParaRPr lang="pt-BR" sz="1400" dirty="0" smtClean="0"/>
          </a:p>
          <a:p>
            <a:pPr algn="just"/>
            <a:endParaRPr lang="pt-BR" sz="1400" dirty="0"/>
          </a:p>
          <a:p>
            <a:pPr algn="just"/>
            <a:r>
              <a:rPr lang="pt-BR" sz="1400" dirty="0" smtClean="0"/>
              <a:t>Ao </a:t>
            </a:r>
            <a:r>
              <a:rPr lang="pt-BR" sz="1400" dirty="0"/>
              <a:t>final de cada unidade você deverá realizar as </a:t>
            </a:r>
            <a:r>
              <a:rPr lang="pt-BR" sz="1400" dirty="0" smtClean="0"/>
              <a:t>atividades.</a:t>
            </a:r>
            <a:endParaRPr lang="pt-BR" sz="1400" dirty="0"/>
          </a:p>
        </p:txBody>
      </p:sp>
      <p:grpSp>
        <p:nvGrpSpPr>
          <p:cNvPr id="20" name="Grupo 19"/>
          <p:cNvGrpSpPr/>
          <p:nvPr/>
        </p:nvGrpSpPr>
        <p:grpSpPr>
          <a:xfrm>
            <a:off x="377263" y="1824796"/>
            <a:ext cx="6063113" cy="548692"/>
            <a:chOff x="355490" y="3223492"/>
            <a:chExt cx="6063113" cy="548692"/>
          </a:xfrm>
        </p:grpSpPr>
        <p:sp>
          <p:nvSpPr>
            <p:cNvPr id="22" name="Retângulo de cantos arredondados 21"/>
            <p:cNvSpPr/>
            <p:nvPr/>
          </p:nvSpPr>
          <p:spPr>
            <a:xfrm>
              <a:off x="355490" y="3223492"/>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Fique atento</a:t>
              </a:r>
              <a:endParaRPr lang="pt-BR" dirty="0"/>
            </a:p>
          </p:txBody>
        </p:sp>
        <p:pic>
          <p:nvPicPr>
            <p:cNvPr id="23" name="Imagem 22"/>
            <p:cNvPicPr>
              <a:picLocks noChangeAspect="1"/>
            </p:cNvPicPr>
            <p:nvPr/>
          </p:nvPicPr>
          <p:blipFill rotWithShape="1">
            <a:blip r:embed="rId4"/>
            <a:srcRect l="9375" t="7251" r="12500" b="8375"/>
            <a:stretch/>
          </p:blipFill>
          <p:spPr>
            <a:xfrm>
              <a:off x="395371" y="3242417"/>
              <a:ext cx="585357" cy="515040"/>
            </a:xfrm>
            <a:prstGeom prst="rect">
              <a:avLst/>
            </a:prstGeom>
          </p:spPr>
        </p:pic>
      </p:grpSp>
      <p:sp>
        <p:nvSpPr>
          <p:cNvPr id="24" name="Retângulo de cantos arredondados 23"/>
          <p:cNvSpPr/>
          <p:nvPr/>
        </p:nvSpPr>
        <p:spPr>
          <a:xfrm>
            <a:off x="384070" y="6465168"/>
            <a:ext cx="6063113" cy="3096344"/>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algn="just"/>
            <a:r>
              <a:rPr lang="pt-BR" sz="1400" dirty="0"/>
              <a:t>Uma pequena observação que quero deixar para você é: </a:t>
            </a:r>
            <a:endParaRPr lang="pt-BR" sz="1400" dirty="0" smtClean="0"/>
          </a:p>
          <a:p>
            <a:pPr algn="just"/>
            <a:endParaRPr lang="pt-BR" sz="1400" dirty="0" smtClean="0"/>
          </a:p>
          <a:p>
            <a:pPr algn="just"/>
            <a:r>
              <a:rPr lang="pt-BR" sz="1400" dirty="0" smtClean="0"/>
              <a:t>caso </a:t>
            </a:r>
            <a:r>
              <a:rPr lang="pt-BR" sz="1400" dirty="0"/>
              <a:t>não tenha visto por completo a Unidade </a:t>
            </a:r>
            <a:r>
              <a:rPr lang="pt-BR" sz="1400" dirty="0" smtClean="0"/>
              <a:t>anterior, </a:t>
            </a:r>
            <a:r>
              <a:rPr lang="pt-BR" sz="1400" dirty="0"/>
              <a:t>é importante que você retorne e estude totalmente essa unidade. </a:t>
            </a:r>
            <a:endParaRPr lang="pt-BR" sz="1400" dirty="0" smtClean="0"/>
          </a:p>
          <a:p>
            <a:pPr algn="just"/>
            <a:endParaRPr lang="pt-BR" sz="1400" dirty="0"/>
          </a:p>
          <a:p>
            <a:pPr algn="just"/>
            <a:r>
              <a:rPr lang="pt-BR" sz="1400" dirty="0" smtClean="0"/>
              <a:t>A nossas disciplinas são construídas </a:t>
            </a:r>
            <a:r>
              <a:rPr lang="pt-BR" sz="1400" dirty="0"/>
              <a:t>em cima de uma sequência lógica de assuntos. </a:t>
            </a:r>
            <a:endParaRPr lang="pt-BR" sz="1400" dirty="0" smtClean="0"/>
          </a:p>
          <a:p>
            <a:pPr algn="just"/>
            <a:endParaRPr lang="pt-BR" sz="1400" dirty="0"/>
          </a:p>
          <a:p>
            <a:pPr algn="just"/>
            <a:r>
              <a:rPr lang="pt-BR" sz="1400" dirty="0" smtClean="0"/>
              <a:t>Todos </a:t>
            </a:r>
            <a:r>
              <a:rPr lang="pt-BR" sz="1400" dirty="0"/>
              <a:t>eles têm como objetivo desenvolver o seu raciocínio lógico. </a:t>
            </a:r>
            <a:endParaRPr lang="pt-BR" sz="1400" dirty="0" smtClean="0"/>
          </a:p>
          <a:p>
            <a:pPr algn="just"/>
            <a:endParaRPr lang="pt-BR" sz="1400" dirty="0"/>
          </a:p>
          <a:p>
            <a:pPr algn="just"/>
            <a:r>
              <a:rPr lang="pt-BR" sz="1400" dirty="0" smtClean="0"/>
              <a:t>Isto </a:t>
            </a:r>
            <a:r>
              <a:rPr lang="pt-BR" sz="1400" dirty="0"/>
              <a:t>significa que se você avançar de unidade sem concluí-la, pode ter seu desenvolvimento comprometido. </a:t>
            </a:r>
            <a:endParaRPr lang="pt-BR" sz="1400" dirty="0" smtClean="0"/>
          </a:p>
          <a:p>
            <a:pPr algn="just"/>
            <a:endParaRPr lang="pt-BR" sz="1400" dirty="0"/>
          </a:p>
        </p:txBody>
      </p:sp>
      <p:grpSp>
        <p:nvGrpSpPr>
          <p:cNvPr id="25" name="Grupo 24"/>
          <p:cNvGrpSpPr/>
          <p:nvPr/>
        </p:nvGrpSpPr>
        <p:grpSpPr>
          <a:xfrm>
            <a:off x="390227" y="5916476"/>
            <a:ext cx="6056956" cy="548692"/>
            <a:chOff x="378577" y="7574744"/>
            <a:chExt cx="6029604" cy="548692"/>
          </a:xfrm>
        </p:grpSpPr>
        <p:sp>
          <p:nvSpPr>
            <p:cNvPr id="26" name="Retângulo de cantos arredondados 25"/>
            <p:cNvSpPr/>
            <p:nvPr/>
          </p:nvSpPr>
          <p:spPr>
            <a:xfrm>
              <a:off x="378577" y="7574744"/>
              <a:ext cx="6029604"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Fica a dica</a:t>
              </a:r>
              <a:endParaRPr lang="pt-BR" dirty="0"/>
            </a:p>
          </p:txBody>
        </p:sp>
        <p:pic>
          <p:nvPicPr>
            <p:cNvPr id="27" name="Imagem 26"/>
            <p:cNvPicPr>
              <a:picLocks noChangeAspect="1"/>
            </p:cNvPicPr>
            <p:nvPr/>
          </p:nvPicPr>
          <p:blipFill>
            <a:blip r:embed="rId5"/>
            <a:stretch>
              <a:fillRect/>
            </a:stretch>
          </p:blipFill>
          <p:spPr>
            <a:xfrm>
              <a:off x="452700" y="7586053"/>
              <a:ext cx="806181" cy="525499"/>
            </a:xfrm>
            <a:prstGeom prst="rect">
              <a:avLst/>
            </a:prstGeom>
          </p:spPr>
        </p:pic>
      </p:grpSp>
      <p:sp>
        <p:nvSpPr>
          <p:cNvPr id="28" name="Cruz 27"/>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9" name="Cruz 28"/>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0" name="Retângulo 29"/>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31" name="Retângulo 30"/>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graphicFrame>
        <p:nvGraphicFramePr>
          <p:cNvPr id="35" name="Diagrama 34"/>
          <p:cNvGraphicFramePr/>
          <p:nvPr>
            <p:extLst/>
          </p:nvPr>
        </p:nvGraphicFramePr>
        <p:xfrm>
          <a:off x="352873" y="1041002"/>
          <a:ext cx="3076127" cy="782626"/>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32" name="Título 1"/>
          <p:cNvSpPr txBox="1">
            <a:spLocks/>
          </p:cNvSpPr>
          <p:nvPr/>
        </p:nvSpPr>
        <p:spPr>
          <a:xfrm>
            <a:off x="1484785" y="0"/>
            <a:ext cx="3793146" cy="97502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2500" b="1" dirty="0"/>
              <a:t>Organização e Arquitetura </a:t>
            </a:r>
            <a:r>
              <a:rPr lang="pt-BR" sz="2500" b="1" dirty="0" smtClean="0"/>
              <a:t>  de Computadores</a:t>
            </a:r>
            <a:endParaRPr lang="pt-BR" sz="2500" b="1" dirty="0"/>
          </a:p>
        </p:txBody>
      </p:sp>
    </p:spTree>
    <p:extLst>
      <p:ext uri="{BB962C8B-B14F-4D97-AF65-F5344CB8AC3E}">
        <p14:creationId xmlns:p14="http://schemas.microsoft.com/office/powerpoint/2010/main" val="27533944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r>
              <a:rPr lang="pt-BR" sz="1400" dirty="0" smtClean="0"/>
              <a:t>Ao estudarmos a organização </a:t>
            </a:r>
            <a:r>
              <a:rPr lang="pt-BR" sz="1400" dirty="0"/>
              <a:t>e </a:t>
            </a:r>
            <a:r>
              <a:rPr lang="pt-BR" sz="1400" dirty="0" smtClean="0"/>
              <a:t>arquitetura </a:t>
            </a:r>
            <a:r>
              <a:rPr lang="pt-BR" sz="1400" dirty="0"/>
              <a:t>de </a:t>
            </a:r>
            <a:r>
              <a:rPr lang="pt-BR" sz="1400" dirty="0" smtClean="0"/>
              <a:t>computadores precisamos desenvolver um conteúdo com </a:t>
            </a:r>
            <a:r>
              <a:rPr lang="pt-BR" sz="1400" dirty="0"/>
              <a:t>o intuito de levá-lo a conhecer os computadores de forma mais profunda do que um usuário comum. </a:t>
            </a:r>
            <a:endParaRPr lang="pt-BR" sz="1400" dirty="0" smtClean="0"/>
          </a:p>
          <a:p>
            <a:pPr fontAlgn="base"/>
            <a:endParaRPr lang="pt-BR" sz="1400" dirty="0"/>
          </a:p>
          <a:p>
            <a:pPr fontAlgn="base"/>
            <a:r>
              <a:rPr lang="pt-BR" sz="1400" dirty="0" smtClean="0"/>
              <a:t>A </a:t>
            </a:r>
            <a:r>
              <a:rPr lang="pt-BR" sz="1400" dirty="0"/>
              <a:t>partir de agora, você verá os computadores não apenas pelo exterior, mas terá a visão da sua arquitetura interna e da forma como seus sistemas são organizados</a:t>
            </a:r>
            <a:r>
              <a:rPr lang="pt-BR" sz="1400" dirty="0" smtClean="0"/>
              <a:t>.</a:t>
            </a:r>
          </a:p>
          <a:p>
            <a:pPr fontAlgn="base"/>
            <a:endParaRPr lang="pt-BR" sz="1400" dirty="0"/>
          </a:p>
          <a:p>
            <a:pPr fontAlgn="base"/>
            <a:r>
              <a:rPr lang="pt-BR" sz="1400" dirty="0"/>
              <a:t>Apesar da área </a:t>
            </a:r>
            <a:r>
              <a:rPr lang="pt-BR" sz="1400" dirty="0" smtClean="0"/>
              <a:t>da informática/TI possuir </a:t>
            </a:r>
            <a:r>
              <a:rPr lang="pt-BR" sz="1400" dirty="0"/>
              <a:t>diversos campos onde os profissionais podem atuar, existem conhecimentos básicos requeridos por todas elas. </a:t>
            </a:r>
            <a:endParaRPr lang="pt-BR" sz="1400" dirty="0" smtClean="0"/>
          </a:p>
          <a:p>
            <a:pPr fontAlgn="base"/>
            <a:endParaRPr lang="pt-BR" sz="1400" dirty="0"/>
          </a:p>
          <a:p>
            <a:pPr fontAlgn="base"/>
            <a:r>
              <a:rPr lang="pt-BR" sz="1400" dirty="0" smtClean="0"/>
              <a:t>Os </a:t>
            </a:r>
            <a:r>
              <a:rPr lang="pt-BR" sz="1400" dirty="0"/>
              <a:t>conhecimentos que você vai adquirir aqui são de extrema importância em qualquer segmento que deseje seguir</a:t>
            </a:r>
            <a:r>
              <a:rPr lang="pt-BR" sz="1400" dirty="0" smtClean="0"/>
              <a:t>.</a:t>
            </a:r>
          </a:p>
          <a:p>
            <a:pPr fontAlgn="base"/>
            <a:endParaRPr lang="pt-BR" sz="1400" dirty="0" smtClean="0"/>
          </a:p>
          <a:p>
            <a:pPr fontAlgn="base"/>
            <a:r>
              <a:rPr lang="pt-BR" sz="1400" b="1" dirty="0" smtClean="0"/>
              <a:t>Objetivos:</a:t>
            </a:r>
            <a:endParaRPr lang="pt-BR" sz="1400" b="1" dirty="0"/>
          </a:p>
          <a:p>
            <a:pPr fontAlgn="base"/>
            <a:r>
              <a:rPr lang="pt-BR" sz="1400" dirty="0"/>
              <a:t>Aprender sobre a evolução histórica dos computadores;</a:t>
            </a:r>
          </a:p>
          <a:p>
            <a:pPr fontAlgn="base"/>
            <a:endParaRPr lang="pt-BR" sz="1400" dirty="0"/>
          </a:p>
          <a:p>
            <a:pPr fontAlgn="base"/>
            <a:r>
              <a:rPr lang="pt-BR" sz="1400" dirty="0"/>
              <a:t>Estudar a estrutura dos computadores através dos conceitos de organização e arquitetura;</a:t>
            </a:r>
          </a:p>
          <a:p>
            <a:pPr fontAlgn="base"/>
            <a:endParaRPr lang="pt-BR" sz="1400" dirty="0"/>
          </a:p>
          <a:p>
            <a:pPr fontAlgn="base"/>
            <a:r>
              <a:rPr lang="pt-BR" sz="1400" dirty="0"/>
              <a:t>Compreender como dispositivos internos e externos se comunicam para que haja o funcionamento do computador.</a:t>
            </a:r>
          </a:p>
        </p:txBody>
      </p:sp>
      <p:grpSp>
        <p:nvGrpSpPr>
          <p:cNvPr id="6" name="Grupo 5"/>
          <p:cNvGrpSpPr/>
          <p:nvPr/>
        </p:nvGrpSpPr>
        <p:grpSpPr>
          <a:xfrm>
            <a:off x="6348841" y="1532888"/>
            <a:ext cx="450850" cy="8028624"/>
            <a:chOff x="6348841" y="1532888"/>
            <a:chExt cx="450850" cy="8028624"/>
          </a:xfrm>
        </p:grpSpPr>
        <p:sp>
          <p:nvSpPr>
            <p:cNvPr id="22" name="Retângulo de cantos arredondados 21"/>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a:t>OBJETIVOS DA UNIDADE</a:t>
              </a:r>
            </a:p>
          </p:txBody>
        </p:sp>
        <p:pic>
          <p:nvPicPr>
            <p:cNvPr id="23" name="Imagem 22"/>
            <p:cNvPicPr>
              <a:picLocks noChangeAspect="1"/>
            </p:cNvPicPr>
            <p:nvPr/>
          </p:nvPicPr>
          <p:blipFill>
            <a:blip r:embed="rId5"/>
            <a:stretch>
              <a:fillRect/>
            </a:stretch>
          </p:blipFill>
          <p:spPr>
            <a:xfrm rot="5400000">
              <a:off x="6010271" y="1978961"/>
              <a:ext cx="1123541" cy="422103"/>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grpSp>
        <p:nvGrpSpPr>
          <p:cNvPr id="2" name="Grupo 1"/>
          <p:cNvGrpSpPr/>
          <p:nvPr/>
        </p:nvGrpSpPr>
        <p:grpSpPr>
          <a:xfrm>
            <a:off x="303101" y="1051243"/>
            <a:ext cx="2909875" cy="380115"/>
            <a:chOff x="303101" y="1051243"/>
            <a:chExt cx="2909875" cy="380115"/>
          </a:xfrm>
        </p:grpSpPr>
        <p:sp>
          <p:nvSpPr>
            <p:cNvPr id="27" name="Retângulo de cantos arredondados 26"/>
            <p:cNvSpPr/>
            <p:nvPr/>
          </p:nvSpPr>
          <p:spPr>
            <a:xfrm>
              <a:off x="303101" y="1059557"/>
              <a:ext cx="2909875"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29" name="Retângulo de cantos arredondados 28"/>
            <p:cNvSpPr/>
            <p:nvPr/>
          </p:nvSpPr>
          <p:spPr>
            <a:xfrm>
              <a:off x="895349" y="1051243"/>
              <a:ext cx="2245619"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dirty="0"/>
                <a:t>OBJETIVOS DA UNIDADE</a:t>
              </a:r>
            </a:p>
          </p:txBody>
        </p:sp>
        <p:pic>
          <p:nvPicPr>
            <p:cNvPr id="33" name="Imagem 32"/>
            <p:cNvPicPr>
              <a:picLocks noChangeAspect="1"/>
            </p:cNvPicPr>
            <p:nvPr/>
          </p:nvPicPr>
          <p:blipFill>
            <a:blip r:embed="rId6"/>
            <a:stretch>
              <a:fillRect/>
            </a:stretch>
          </p:blipFill>
          <p:spPr>
            <a:xfrm>
              <a:off x="359837" y="1064975"/>
              <a:ext cx="494678" cy="358069"/>
            </a:xfrm>
            <a:prstGeom prst="rect">
              <a:avLst/>
            </a:prstGeom>
          </p:spPr>
        </p:pic>
      </p:grpSp>
      <p:sp>
        <p:nvSpPr>
          <p:cNvPr id="18" name="Título 1"/>
          <p:cNvSpPr txBox="1">
            <a:spLocks/>
          </p:cNvSpPr>
          <p:nvPr/>
        </p:nvSpPr>
        <p:spPr>
          <a:xfrm>
            <a:off x="1484785" y="0"/>
            <a:ext cx="3793146" cy="97502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2500" b="1" dirty="0"/>
              <a:t>Organização e Arquitetura </a:t>
            </a:r>
            <a:r>
              <a:rPr lang="pt-BR" sz="2500" b="1" dirty="0" smtClean="0"/>
              <a:t>  de Computadores</a:t>
            </a:r>
            <a:endParaRPr lang="pt-BR" sz="2500" b="1" dirty="0"/>
          </a:p>
        </p:txBody>
      </p:sp>
    </p:spTree>
    <p:extLst>
      <p:ext uri="{BB962C8B-B14F-4D97-AF65-F5344CB8AC3E}">
        <p14:creationId xmlns:p14="http://schemas.microsoft.com/office/powerpoint/2010/main" val="39227996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r>
              <a:rPr lang="pt-BR" sz="1400" dirty="0" smtClean="0"/>
              <a:t>A estrutura é </a:t>
            </a:r>
            <a:r>
              <a:rPr lang="pt-BR" sz="1400" dirty="0"/>
              <a:t>o conjunto de dispositivos que compõem um computador</a:t>
            </a:r>
            <a:r>
              <a:rPr lang="pt-BR" sz="1400" dirty="0" smtClean="0"/>
              <a:t>;</a:t>
            </a:r>
          </a:p>
          <a:p>
            <a:endParaRPr lang="pt-BR" sz="1400" dirty="0" smtClean="0"/>
          </a:p>
          <a:p>
            <a:endParaRPr lang="pt-BR" sz="1400" dirty="0"/>
          </a:p>
          <a:p>
            <a:endParaRPr lang="pt-BR" sz="1400" dirty="0" smtClean="0"/>
          </a:p>
          <a:p>
            <a:endParaRPr lang="pt-BR" sz="1400" dirty="0"/>
          </a:p>
          <a:p>
            <a:endParaRPr lang="pt-BR" sz="1400" dirty="0" smtClean="0"/>
          </a:p>
          <a:p>
            <a:endParaRPr lang="pt-BR" sz="1400" dirty="0"/>
          </a:p>
          <a:p>
            <a:endParaRPr lang="pt-BR" sz="1400" dirty="0" smtClean="0"/>
          </a:p>
          <a:p>
            <a:endParaRPr lang="pt-BR" sz="1400" dirty="0"/>
          </a:p>
          <a:p>
            <a:endParaRPr lang="pt-BR" sz="1400" dirty="0" smtClean="0"/>
          </a:p>
          <a:p>
            <a:endParaRPr lang="pt-BR" sz="1400" dirty="0"/>
          </a:p>
          <a:p>
            <a:endParaRPr lang="pt-BR" sz="1400" dirty="0" smtClean="0"/>
          </a:p>
          <a:p>
            <a:endParaRPr lang="pt-BR" sz="1400" dirty="0"/>
          </a:p>
          <a:p>
            <a:endParaRPr lang="pt-BR" sz="1400" dirty="0" smtClean="0"/>
          </a:p>
          <a:p>
            <a:endParaRPr lang="pt-BR" sz="1400" dirty="0"/>
          </a:p>
          <a:p>
            <a:endParaRPr lang="pt-BR" sz="1400" dirty="0"/>
          </a:p>
          <a:p>
            <a:r>
              <a:rPr lang="pt-BR" sz="1400" dirty="0"/>
              <a:t>A função primordial do computador é executar programas. Para isso, sua estrutura precisa funcionar de forma organizada e harmônica</a:t>
            </a:r>
            <a:r>
              <a:rPr lang="pt-BR" sz="1400" dirty="0" smtClean="0"/>
              <a:t>.</a:t>
            </a:r>
          </a:p>
        </p:txBody>
      </p:sp>
      <p:grpSp>
        <p:nvGrpSpPr>
          <p:cNvPr id="6" name="Grupo 5"/>
          <p:cNvGrpSpPr/>
          <p:nvPr/>
        </p:nvGrpSpPr>
        <p:grpSpPr>
          <a:xfrm>
            <a:off x="6348841" y="1532888"/>
            <a:ext cx="450850" cy="8028624"/>
            <a:chOff x="6348841" y="1532888"/>
            <a:chExt cx="450850" cy="8028624"/>
          </a:xfrm>
        </p:grpSpPr>
        <p:sp>
          <p:nvSpPr>
            <p:cNvPr id="22" name="Retângulo de cantos arredondados 21"/>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lang="pt-BR" dirty="0" smtClean="0"/>
                <a:t>                                    Diferença </a:t>
              </a:r>
              <a:r>
                <a:rPr lang="pt-BR" dirty="0"/>
                <a:t>entre estrutura e função do computador</a:t>
              </a:r>
            </a:p>
          </p:txBody>
        </p:sp>
        <p:pic>
          <p:nvPicPr>
            <p:cNvPr id="23" name="Imagem 22"/>
            <p:cNvPicPr>
              <a:picLocks noChangeAspect="1"/>
            </p:cNvPicPr>
            <p:nvPr/>
          </p:nvPicPr>
          <p:blipFill>
            <a:blip r:embed="rId5"/>
            <a:stretch>
              <a:fillRect/>
            </a:stretch>
          </p:blipFill>
          <p:spPr>
            <a:xfrm rot="5400000">
              <a:off x="6010271" y="1978961"/>
              <a:ext cx="1123541" cy="422103"/>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grpSp>
        <p:nvGrpSpPr>
          <p:cNvPr id="13" name="Grupo 12"/>
          <p:cNvGrpSpPr/>
          <p:nvPr/>
        </p:nvGrpSpPr>
        <p:grpSpPr>
          <a:xfrm>
            <a:off x="303101" y="1051243"/>
            <a:ext cx="5286139" cy="380115"/>
            <a:chOff x="303101" y="1051243"/>
            <a:chExt cx="5286139" cy="380115"/>
          </a:xfrm>
        </p:grpSpPr>
        <p:sp>
          <p:nvSpPr>
            <p:cNvPr id="27" name="Retângulo de cantos arredondados 26"/>
            <p:cNvSpPr/>
            <p:nvPr/>
          </p:nvSpPr>
          <p:spPr>
            <a:xfrm>
              <a:off x="303101" y="1059557"/>
              <a:ext cx="5286139"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29" name="Retângulo de cantos arredondados 28"/>
            <p:cNvSpPr/>
            <p:nvPr/>
          </p:nvSpPr>
          <p:spPr>
            <a:xfrm>
              <a:off x="895349" y="1051243"/>
              <a:ext cx="4576526"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450" dirty="0"/>
                <a:t>Introdução à Organização e Arquitetura de Computadores</a:t>
              </a:r>
            </a:p>
          </p:txBody>
        </p:sp>
        <p:pic>
          <p:nvPicPr>
            <p:cNvPr id="33" name="Imagem 32"/>
            <p:cNvPicPr>
              <a:picLocks noChangeAspect="1"/>
            </p:cNvPicPr>
            <p:nvPr/>
          </p:nvPicPr>
          <p:blipFill>
            <a:blip r:embed="rId6"/>
            <a:stretch>
              <a:fillRect/>
            </a:stretch>
          </p:blipFill>
          <p:spPr>
            <a:xfrm>
              <a:off x="359837" y="1064975"/>
              <a:ext cx="494678" cy="358069"/>
            </a:xfrm>
            <a:prstGeom prst="rect">
              <a:avLst/>
            </a:prstGeom>
          </p:spPr>
        </p:pic>
      </p:grpSp>
      <p:sp>
        <p:nvSpPr>
          <p:cNvPr id="21" name="Título 1"/>
          <p:cNvSpPr txBox="1">
            <a:spLocks/>
          </p:cNvSpPr>
          <p:nvPr/>
        </p:nvSpPr>
        <p:spPr>
          <a:xfrm>
            <a:off x="1484785" y="0"/>
            <a:ext cx="3793146" cy="97502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2500" b="1" dirty="0"/>
              <a:t>Organização e Arquitetura </a:t>
            </a:r>
            <a:r>
              <a:rPr lang="pt-BR" sz="2500" b="1" dirty="0" smtClean="0"/>
              <a:t>  de Computadores</a:t>
            </a:r>
            <a:endParaRPr lang="pt-BR" sz="2500" b="1" dirty="0"/>
          </a:p>
        </p:txBody>
      </p:sp>
      <p:pic>
        <p:nvPicPr>
          <p:cNvPr id="16392" name="Picture 8" descr="As 7 Melhores Placas Mãe em 2019 - DeUmZoom"/>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47571" y="2190012"/>
            <a:ext cx="3580455" cy="1970900"/>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a:extLst/>
        </p:spPr>
      </p:pic>
      <p:pic>
        <p:nvPicPr>
          <p:cNvPr id="11" name="Imagem 10"/>
          <p:cNvPicPr>
            <a:picLocks noChangeAspect="1"/>
          </p:cNvPicPr>
          <p:nvPr/>
        </p:nvPicPr>
        <p:blipFill>
          <a:blip r:embed="rId8"/>
          <a:stretch>
            <a:fillRect/>
          </a:stretch>
        </p:blipFill>
        <p:spPr>
          <a:xfrm>
            <a:off x="1188329" y="5864807"/>
            <a:ext cx="4257912" cy="2064817"/>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10282682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r>
              <a:rPr lang="pt-BR" sz="1400" dirty="0" smtClean="0"/>
              <a:t>Arquitetura </a:t>
            </a:r>
            <a:r>
              <a:rPr lang="pt-BR" sz="1400" dirty="0"/>
              <a:t>de computador refere-se aos atributos de um sistema visíveis a um programador ou, em outras palavras, aqueles atributos que possuem um impacto direto sobre a execução lógica de um programa. </a:t>
            </a:r>
            <a:endParaRPr lang="pt-BR" sz="1400" dirty="0" smtClean="0"/>
          </a:p>
          <a:p>
            <a:endParaRPr lang="pt-BR" sz="1400" dirty="0"/>
          </a:p>
          <a:p>
            <a:r>
              <a:rPr lang="pt-BR" sz="1400" dirty="0" smtClean="0"/>
              <a:t>Organização </a:t>
            </a:r>
            <a:r>
              <a:rPr lang="pt-BR" sz="1400" dirty="0"/>
              <a:t>de computador refere-se às unidades operacionais e suas interconexões que realizam as especificações arquiteturais (STALLINGS, 2010, p. 22</a:t>
            </a:r>
            <a:r>
              <a:rPr lang="pt-BR" sz="1400" dirty="0" smtClean="0"/>
              <a:t>).</a:t>
            </a:r>
          </a:p>
          <a:p>
            <a:endParaRPr lang="pt-BR" sz="1400" dirty="0"/>
          </a:p>
          <a:p>
            <a:r>
              <a:rPr lang="pt-BR" sz="1400" dirty="0"/>
              <a:t>Para compreender melhor, podemos utilizar como exemplo uma linha de computadores de determinado fabricante. </a:t>
            </a:r>
            <a:endParaRPr lang="pt-BR" sz="1400" dirty="0" smtClean="0"/>
          </a:p>
          <a:p>
            <a:endParaRPr lang="pt-BR" sz="1400" dirty="0"/>
          </a:p>
          <a:p>
            <a:r>
              <a:rPr lang="pt-BR" sz="1400" dirty="0" smtClean="0"/>
              <a:t>Toda </a:t>
            </a:r>
            <a:r>
              <a:rPr lang="pt-BR" sz="1400" dirty="0"/>
              <a:t>linha pode ter a mesma arquitetura e os produtos podem parecer idênticos, porém, podem ter uma organização variada, chegando ao consumidor com preços diferentes de acordo com sua configuração e capacidade</a:t>
            </a:r>
            <a:r>
              <a:rPr lang="pt-BR" sz="1400" dirty="0" smtClean="0"/>
              <a:t>.</a:t>
            </a:r>
          </a:p>
          <a:p>
            <a:endParaRPr lang="pt-BR" sz="1400" dirty="0"/>
          </a:p>
          <a:p>
            <a:r>
              <a:rPr lang="pt-BR" sz="1400" dirty="0" smtClean="0"/>
              <a:t>Veremos um </a:t>
            </a:r>
            <a:r>
              <a:rPr lang="pt-BR" sz="1400" dirty="0"/>
              <a:t>breve histórico da arquitetura dos computadores, incluindo a arquitetura Von Neumann e sua importância para os modelos que são produzidos até hoje. </a:t>
            </a:r>
            <a:endParaRPr lang="pt-BR" sz="1400" dirty="0" smtClean="0"/>
          </a:p>
          <a:p>
            <a:endParaRPr lang="pt-BR" sz="1400" dirty="0"/>
          </a:p>
          <a:p>
            <a:r>
              <a:rPr lang="pt-BR" sz="1400" dirty="0" smtClean="0"/>
              <a:t>Veremos</a:t>
            </a:r>
            <a:r>
              <a:rPr lang="pt-BR" sz="1400" dirty="0"/>
              <a:t>, também, a organização de sistemas, as arquiteturas RISC e SISC e o conceito </a:t>
            </a:r>
            <a:r>
              <a:rPr lang="pt-BR" sz="1400" i="1" dirty="0"/>
              <a:t>pipeline</a:t>
            </a:r>
            <a:r>
              <a:rPr lang="pt-BR" sz="1400" dirty="0"/>
              <a:t>.</a:t>
            </a:r>
          </a:p>
        </p:txBody>
      </p:sp>
      <p:grpSp>
        <p:nvGrpSpPr>
          <p:cNvPr id="6" name="Grupo 5"/>
          <p:cNvGrpSpPr/>
          <p:nvPr/>
        </p:nvGrpSpPr>
        <p:grpSpPr>
          <a:xfrm>
            <a:off x="6348841" y="1532888"/>
            <a:ext cx="450850" cy="8028624"/>
            <a:chOff x="6348841" y="1532888"/>
            <a:chExt cx="450850" cy="8028624"/>
          </a:xfrm>
        </p:grpSpPr>
        <p:sp>
          <p:nvSpPr>
            <p:cNvPr id="22" name="Retângulo de cantos arredondados 21"/>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lang="pt-BR" dirty="0" smtClean="0"/>
                <a:t>                                  Introdução </a:t>
              </a:r>
              <a:r>
                <a:rPr lang="pt-BR" dirty="0"/>
                <a:t>à Organização e Arquitetura de Computadores</a:t>
              </a:r>
            </a:p>
          </p:txBody>
        </p:sp>
        <p:pic>
          <p:nvPicPr>
            <p:cNvPr id="23" name="Imagem 22"/>
            <p:cNvPicPr>
              <a:picLocks noChangeAspect="1"/>
            </p:cNvPicPr>
            <p:nvPr/>
          </p:nvPicPr>
          <p:blipFill>
            <a:blip r:embed="rId5"/>
            <a:stretch>
              <a:fillRect/>
            </a:stretch>
          </p:blipFill>
          <p:spPr>
            <a:xfrm rot="5400000">
              <a:off x="6010271" y="1978961"/>
              <a:ext cx="1123541" cy="422103"/>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1" name="Título 1"/>
          <p:cNvSpPr txBox="1">
            <a:spLocks/>
          </p:cNvSpPr>
          <p:nvPr/>
        </p:nvSpPr>
        <p:spPr>
          <a:xfrm>
            <a:off x="1484785" y="0"/>
            <a:ext cx="3793146" cy="97502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2500" b="1" dirty="0"/>
              <a:t>Organização e Arquitetura </a:t>
            </a:r>
            <a:r>
              <a:rPr lang="pt-BR" sz="2500" b="1" dirty="0" smtClean="0"/>
              <a:t>  de Computadores</a:t>
            </a:r>
            <a:endParaRPr lang="pt-BR" sz="2500" b="1" dirty="0"/>
          </a:p>
        </p:txBody>
      </p:sp>
      <p:grpSp>
        <p:nvGrpSpPr>
          <p:cNvPr id="18" name="Grupo 17"/>
          <p:cNvGrpSpPr/>
          <p:nvPr/>
        </p:nvGrpSpPr>
        <p:grpSpPr>
          <a:xfrm>
            <a:off x="303101" y="1051243"/>
            <a:ext cx="5286139" cy="380115"/>
            <a:chOff x="303101" y="1051243"/>
            <a:chExt cx="5286139" cy="380115"/>
          </a:xfrm>
        </p:grpSpPr>
        <p:sp>
          <p:nvSpPr>
            <p:cNvPr id="19" name="Retângulo de cantos arredondados 18"/>
            <p:cNvSpPr/>
            <p:nvPr/>
          </p:nvSpPr>
          <p:spPr>
            <a:xfrm>
              <a:off x="303101" y="1059557"/>
              <a:ext cx="5286139"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20" name="Retângulo de cantos arredondados 19"/>
            <p:cNvSpPr/>
            <p:nvPr/>
          </p:nvSpPr>
          <p:spPr>
            <a:xfrm>
              <a:off x="895349" y="1051243"/>
              <a:ext cx="4576526"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450" dirty="0"/>
                <a:t>Introdução à Organização e Arquitetura de Computadores</a:t>
              </a:r>
            </a:p>
          </p:txBody>
        </p:sp>
        <p:pic>
          <p:nvPicPr>
            <p:cNvPr id="24" name="Imagem 23"/>
            <p:cNvPicPr>
              <a:picLocks noChangeAspect="1"/>
            </p:cNvPicPr>
            <p:nvPr/>
          </p:nvPicPr>
          <p:blipFill>
            <a:blip r:embed="rId6"/>
            <a:stretch>
              <a:fillRect/>
            </a:stretch>
          </p:blipFill>
          <p:spPr>
            <a:xfrm>
              <a:off x="359837" y="1064975"/>
              <a:ext cx="494678" cy="358069"/>
            </a:xfrm>
            <a:prstGeom prst="rect">
              <a:avLst/>
            </a:prstGeom>
          </p:spPr>
        </p:pic>
      </p:grpSp>
    </p:spTree>
    <p:extLst>
      <p:ext uri="{BB962C8B-B14F-4D97-AF65-F5344CB8AC3E}">
        <p14:creationId xmlns:p14="http://schemas.microsoft.com/office/powerpoint/2010/main" val="4103917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r>
              <a:rPr lang="pt-BR" sz="1400" dirty="0"/>
              <a:t>Centenas de anos antes do surgimento dos computadores elétricos já existiam máquinas para realizar cálculos, chamadas de computadores </a:t>
            </a:r>
            <a:r>
              <a:rPr lang="pt-BR" sz="1400" dirty="0" smtClean="0"/>
              <a:t>mecânicos. </a:t>
            </a:r>
          </a:p>
          <a:p>
            <a:pPr fontAlgn="base"/>
            <a:endParaRPr lang="pt-BR" sz="1400" dirty="0"/>
          </a:p>
          <a:p>
            <a:pPr fontAlgn="base"/>
            <a:r>
              <a:rPr lang="pt-BR" sz="1400" dirty="0" smtClean="0"/>
              <a:t>A </a:t>
            </a:r>
            <a:r>
              <a:rPr lang="pt-BR" sz="1400" dirty="0"/>
              <a:t>primeira calculadora mecânica foi criada em meados de 1642 pelo francês Blaise Pascal. </a:t>
            </a:r>
            <a:endParaRPr lang="pt-BR" sz="1400" dirty="0" smtClean="0"/>
          </a:p>
          <a:p>
            <a:pPr fontAlgn="base"/>
            <a:endParaRPr lang="pt-BR" sz="1400" dirty="0"/>
          </a:p>
          <a:p>
            <a:pPr fontAlgn="base"/>
            <a:r>
              <a:rPr lang="pt-BR" sz="1400" dirty="0" smtClean="0"/>
              <a:t>A </a:t>
            </a:r>
            <a:r>
              <a:rPr lang="pt-BR" sz="1400" dirty="0"/>
              <a:t>calculadora Pascaline era capaz de realizar cálculos de adição e subtração de forma simples, já divisão e multiplicação, por um sistema de repetição. A máquina funcionava pelo uso de uma manivela</a:t>
            </a:r>
            <a:r>
              <a:rPr lang="pt-BR" sz="1400" dirty="0" smtClean="0"/>
              <a:t>.</a:t>
            </a:r>
          </a:p>
          <a:p>
            <a:pPr fontAlgn="base"/>
            <a:endParaRPr lang="pt-BR" sz="1400" dirty="0"/>
          </a:p>
          <a:p>
            <a:pPr fontAlgn="base"/>
            <a:r>
              <a:rPr lang="pt-BR" sz="1400" dirty="0"/>
              <a:t>Em 1672, Gottfried Leibniz aperfeiçoou a Pascaline, melhorando sua agilidade e acrescentando a função de raiz quadrada</a:t>
            </a:r>
            <a:r>
              <a:rPr lang="pt-BR" sz="1400" dirty="0" smtClean="0"/>
              <a:t>.</a:t>
            </a:r>
          </a:p>
          <a:p>
            <a:pPr fontAlgn="base"/>
            <a:endParaRPr lang="pt-BR" sz="1400" dirty="0"/>
          </a:p>
          <a:p>
            <a:pPr fontAlgn="base"/>
            <a:r>
              <a:rPr lang="pt-BR" sz="1400" dirty="0"/>
              <a:t>Em 1801, foi criado o primeiro modelo que utilizava um tecido perfurado, capaz de ser programado de acordo com esses furos. Esta espécie de tear foi criada por Joseph-Marie Jacquard</a:t>
            </a:r>
            <a:r>
              <a:rPr lang="pt-BR" sz="1400" dirty="0" smtClean="0"/>
              <a:t>.</a:t>
            </a:r>
          </a:p>
          <a:p>
            <a:pPr fontAlgn="base"/>
            <a:endParaRPr lang="pt-BR" sz="1400" dirty="0"/>
          </a:p>
          <a:p>
            <a:pPr fontAlgn="base"/>
            <a:r>
              <a:rPr lang="pt-BR" sz="1400" dirty="0"/>
              <a:t>A Máquina Analítica foi criada em 1834 tinha unidades de entrada e saída, unidade de memória e unidade de computação, similares à arquitetura utilizada nos dias de hoje</a:t>
            </a:r>
            <a:r>
              <a:rPr lang="pt-BR" sz="1400" dirty="0" smtClean="0"/>
              <a:t>.</a:t>
            </a:r>
          </a:p>
          <a:p>
            <a:pPr fontAlgn="base"/>
            <a:endParaRPr lang="pt-BR" sz="1400" dirty="0"/>
          </a:p>
          <a:p>
            <a:pPr fontAlgn="base"/>
            <a:r>
              <a:rPr lang="pt-BR" sz="1400" dirty="0"/>
              <a:t>Em 1890, Herman Hollerith criou uma máquina que também utilizava a tecnologia de cartões perfurados, mas o seu modelo possuía pinos que transpassavam somente os furos dos cartões, podendo assim realizar os cálculos necessários</a:t>
            </a:r>
            <a:r>
              <a:rPr lang="pt-BR" sz="1400" dirty="0" smtClean="0"/>
              <a:t>.</a:t>
            </a:r>
          </a:p>
          <a:p>
            <a:pPr fontAlgn="base"/>
            <a:endParaRPr lang="pt-BR" sz="1400" dirty="0"/>
          </a:p>
          <a:p>
            <a:pPr fontAlgn="base"/>
            <a:r>
              <a:rPr lang="pt-BR" sz="1400" dirty="0"/>
              <a:t>Em 1944, a IBM lançou o Mark I, computador que possuía uma estrutura gigantesca e era considerado lento, porém conseguia realizar cálculos extensos.</a:t>
            </a:r>
          </a:p>
        </p:txBody>
      </p:sp>
      <p:grpSp>
        <p:nvGrpSpPr>
          <p:cNvPr id="6" name="Grupo 5"/>
          <p:cNvGrpSpPr/>
          <p:nvPr/>
        </p:nvGrpSpPr>
        <p:grpSpPr>
          <a:xfrm>
            <a:off x="6348841" y="1532888"/>
            <a:ext cx="450850" cy="8028624"/>
            <a:chOff x="6348841" y="1532888"/>
            <a:chExt cx="450850" cy="8028624"/>
          </a:xfrm>
        </p:grpSpPr>
        <p:sp>
          <p:nvSpPr>
            <p:cNvPr id="22" name="Retângulo de cantos arredondados 21"/>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lang="pt-BR" dirty="0" smtClean="0"/>
                <a:t>                                           </a:t>
              </a:r>
              <a:r>
                <a:rPr lang="pt-BR" b="1" dirty="0"/>
                <a:t>COMPUTADORES MECÂNICOS</a:t>
              </a:r>
              <a:endParaRPr lang="pt-BR" dirty="0"/>
            </a:p>
          </p:txBody>
        </p:sp>
        <p:pic>
          <p:nvPicPr>
            <p:cNvPr id="23" name="Imagem 22"/>
            <p:cNvPicPr>
              <a:picLocks noChangeAspect="1"/>
            </p:cNvPicPr>
            <p:nvPr/>
          </p:nvPicPr>
          <p:blipFill>
            <a:blip r:embed="rId5"/>
            <a:stretch>
              <a:fillRect/>
            </a:stretch>
          </p:blipFill>
          <p:spPr>
            <a:xfrm rot="5400000">
              <a:off x="6010271" y="1978961"/>
              <a:ext cx="1123541" cy="422103"/>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1" name="Título 1"/>
          <p:cNvSpPr txBox="1">
            <a:spLocks/>
          </p:cNvSpPr>
          <p:nvPr/>
        </p:nvSpPr>
        <p:spPr>
          <a:xfrm>
            <a:off x="1484785" y="0"/>
            <a:ext cx="3793146" cy="97502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2500" b="1" dirty="0"/>
              <a:t>Organização e Arquitetura </a:t>
            </a:r>
            <a:r>
              <a:rPr lang="pt-BR" sz="2500" b="1" dirty="0" smtClean="0"/>
              <a:t>  de Computadores</a:t>
            </a:r>
            <a:endParaRPr lang="pt-BR" sz="2500" b="1" dirty="0"/>
          </a:p>
        </p:txBody>
      </p:sp>
      <p:sp>
        <p:nvSpPr>
          <p:cNvPr id="19" name="Retângulo de cantos arredondados 18"/>
          <p:cNvSpPr/>
          <p:nvPr/>
        </p:nvSpPr>
        <p:spPr>
          <a:xfrm>
            <a:off x="303101" y="1059557"/>
            <a:ext cx="4134011"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20" name="Retângulo de cantos arredondados 19"/>
          <p:cNvSpPr/>
          <p:nvPr/>
        </p:nvSpPr>
        <p:spPr>
          <a:xfrm>
            <a:off x="895349" y="1051243"/>
            <a:ext cx="3397747"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450" dirty="0"/>
              <a:t>Histórico da arquitetura de computadores</a:t>
            </a:r>
            <a:endParaRPr lang="pt-BR" sz="1450" dirty="0"/>
          </a:p>
        </p:txBody>
      </p:sp>
      <p:pic>
        <p:nvPicPr>
          <p:cNvPr id="24" name="Imagem 23"/>
          <p:cNvPicPr>
            <a:picLocks noChangeAspect="1"/>
          </p:cNvPicPr>
          <p:nvPr/>
        </p:nvPicPr>
        <p:blipFill>
          <a:blip r:embed="rId6"/>
          <a:stretch>
            <a:fillRect/>
          </a:stretch>
        </p:blipFill>
        <p:spPr>
          <a:xfrm>
            <a:off x="359837" y="1064975"/>
            <a:ext cx="494678" cy="358069"/>
          </a:xfrm>
          <a:prstGeom prst="rect">
            <a:avLst/>
          </a:prstGeom>
        </p:spPr>
      </p:pic>
    </p:spTree>
    <p:extLst>
      <p:ext uri="{BB962C8B-B14F-4D97-AF65-F5344CB8AC3E}">
        <p14:creationId xmlns:p14="http://schemas.microsoft.com/office/powerpoint/2010/main" val="561323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r>
              <a:rPr lang="pt-BR" sz="1400" dirty="0"/>
              <a:t>Os primeiros computadores considerados digitais para uso geral contavam com a utilização de milhares de válvulas. </a:t>
            </a:r>
            <a:endParaRPr lang="pt-BR" sz="1400" dirty="0" smtClean="0"/>
          </a:p>
          <a:p>
            <a:pPr fontAlgn="base"/>
            <a:endParaRPr lang="pt-BR" sz="1400" dirty="0"/>
          </a:p>
          <a:p>
            <a:pPr fontAlgn="base"/>
            <a:r>
              <a:rPr lang="pt-BR" sz="1400" dirty="0" smtClean="0"/>
              <a:t>A </a:t>
            </a:r>
            <a:r>
              <a:rPr lang="pt-BR" sz="1400" dirty="0"/>
              <a:t>válvula era um dispositivo semelhante a uma lâmpada, feita de vidro transparente e totalmente fechada, com uma estrutura interna que continha eletrodos. </a:t>
            </a:r>
            <a:endParaRPr lang="pt-BR" sz="1400" dirty="0" smtClean="0"/>
          </a:p>
          <a:p>
            <a:pPr fontAlgn="base"/>
            <a:endParaRPr lang="pt-BR" sz="1400" dirty="0"/>
          </a:p>
          <a:p>
            <a:pPr fontAlgn="base"/>
            <a:r>
              <a:rPr lang="pt-BR" sz="1400" dirty="0" smtClean="0"/>
              <a:t>Ao </a:t>
            </a:r>
            <a:r>
              <a:rPr lang="pt-BR" sz="1400" dirty="0"/>
              <a:t>ser aquecida, o vácuo fazia com que os elétrons fossem transmitidos pela estrutura de metal para outro filamento, conhecido como efeito termoiônico. </a:t>
            </a:r>
            <a:endParaRPr lang="pt-BR" sz="1400" dirty="0" smtClean="0"/>
          </a:p>
          <a:p>
            <a:pPr fontAlgn="base"/>
            <a:endParaRPr lang="pt-BR" sz="1400" dirty="0"/>
          </a:p>
          <a:p>
            <a:pPr fontAlgn="base"/>
            <a:r>
              <a:rPr lang="pt-BR" sz="1400" dirty="0" smtClean="0"/>
              <a:t>O </a:t>
            </a:r>
            <a:r>
              <a:rPr lang="pt-BR" sz="1400" dirty="0"/>
              <a:t>problema das válvulas era que, devido ao seu superaquecimento, consumiam muita energia elétrica e queimavam constantemente.</a:t>
            </a:r>
          </a:p>
        </p:txBody>
      </p:sp>
      <p:grpSp>
        <p:nvGrpSpPr>
          <p:cNvPr id="6" name="Grupo 5"/>
          <p:cNvGrpSpPr/>
          <p:nvPr/>
        </p:nvGrpSpPr>
        <p:grpSpPr>
          <a:xfrm>
            <a:off x="6348841" y="1532888"/>
            <a:ext cx="450850" cy="8028624"/>
            <a:chOff x="6348841" y="1532888"/>
            <a:chExt cx="450850" cy="8028624"/>
          </a:xfrm>
        </p:grpSpPr>
        <p:sp>
          <p:nvSpPr>
            <p:cNvPr id="22" name="Retângulo de cantos arredondados 21"/>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lang="pt-BR" dirty="0" smtClean="0"/>
                <a:t>                                           </a:t>
              </a:r>
              <a:r>
                <a:rPr lang="pt-BR" b="1" dirty="0"/>
                <a:t>PRIMEIRA GERAÇÃO: VÁLVULAS (1945-1955)</a:t>
              </a:r>
              <a:endParaRPr lang="pt-BR" dirty="0"/>
            </a:p>
          </p:txBody>
        </p:sp>
        <p:pic>
          <p:nvPicPr>
            <p:cNvPr id="23" name="Imagem 22"/>
            <p:cNvPicPr>
              <a:picLocks noChangeAspect="1"/>
            </p:cNvPicPr>
            <p:nvPr/>
          </p:nvPicPr>
          <p:blipFill>
            <a:blip r:embed="rId5"/>
            <a:stretch>
              <a:fillRect/>
            </a:stretch>
          </p:blipFill>
          <p:spPr>
            <a:xfrm rot="5400000">
              <a:off x="6010271" y="1978961"/>
              <a:ext cx="1123541" cy="422103"/>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1" name="Título 1"/>
          <p:cNvSpPr txBox="1">
            <a:spLocks/>
          </p:cNvSpPr>
          <p:nvPr/>
        </p:nvSpPr>
        <p:spPr>
          <a:xfrm>
            <a:off x="1484785" y="0"/>
            <a:ext cx="3793146" cy="97502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2500" b="1" dirty="0"/>
              <a:t>Organização e Arquitetura </a:t>
            </a:r>
            <a:r>
              <a:rPr lang="pt-BR" sz="2500" b="1" dirty="0" smtClean="0"/>
              <a:t>  de Computadores</a:t>
            </a:r>
            <a:endParaRPr lang="pt-BR" sz="2500" b="1" dirty="0"/>
          </a:p>
        </p:txBody>
      </p:sp>
      <p:sp>
        <p:nvSpPr>
          <p:cNvPr id="19" name="Retângulo de cantos arredondados 18"/>
          <p:cNvSpPr/>
          <p:nvPr/>
        </p:nvSpPr>
        <p:spPr>
          <a:xfrm>
            <a:off x="303101" y="1059557"/>
            <a:ext cx="4134011"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20" name="Retângulo de cantos arredondados 19"/>
          <p:cNvSpPr/>
          <p:nvPr/>
        </p:nvSpPr>
        <p:spPr>
          <a:xfrm>
            <a:off x="895349" y="1051243"/>
            <a:ext cx="3397747"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450" dirty="0"/>
              <a:t>Histórico da arquitetura de computadores</a:t>
            </a:r>
            <a:endParaRPr lang="pt-BR" sz="1450" dirty="0"/>
          </a:p>
        </p:txBody>
      </p:sp>
      <p:pic>
        <p:nvPicPr>
          <p:cNvPr id="24" name="Imagem 23"/>
          <p:cNvPicPr>
            <a:picLocks noChangeAspect="1"/>
          </p:cNvPicPr>
          <p:nvPr/>
        </p:nvPicPr>
        <p:blipFill>
          <a:blip r:embed="rId6"/>
          <a:stretch>
            <a:fillRect/>
          </a:stretch>
        </p:blipFill>
        <p:spPr>
          <a:xfrm>
            <a:off x="359837" y="1064975"/>
            <a:ext cx="494678" cy="358069"/>
          </a:xfrm>
          <a:prstGeom prst="rect">
            <a:avLst/>
          </a:prstGeom>
        </p:spPr>
      </p:pic>
      <p:pic>
        <p:nvPicPr>
          <p:cNvPr id="1028" name="Picture 4" descr="Computadores a primeira geração | Computador, Cartões perfurados, Gerações"/>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2766" y="4844029"/>
            <a:ext cx="5203497" cy="3902623"/>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Thalles Rezende: Computação e computador: os computadores eletrônicos - a  era da válvula"/>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38717" y="4844029"/>
            <a:ext cx="2692854" cy="39026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7440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r>
              <a:rPr lang="pt-BR" sz="1400" dirty="0"/>
              <a:t>O primeiro computador digital começou a ser construído durante a Segunda Guerra Mundial. </a:t>
            </a:r>
            <a:endParaRPr lang="pt-BR" sz="1400" dirty="0" smtClean="0"/>
          </a:p>
          <a:p>
            <a:pPr fontAlgn="base"/>
            <a:endParaRPr lang="pt-BR" sz="1400" dirty="0"/>
          </a:p>
          <a:p>
            <a:pPr fontAlgn="base"/>
            <a:r>
              <a:rPr lang="pt-BR" sz="1400" dirty="0" smtClean="0"/>
              <a:t>O </a:t>
            </a:r>
            <a:r>
              <a:rPr lang="pt-BR" sz="1400" dirty="0"/>
              <a:t>Laboratório de Pesquisa Balística (BRL) do Exército dos Estados Unidos tinha cerca de 200 pessoas realizando cálculos para auxiliar a artilharia</a:t>
            </a:r>
            <a:r>
              <a:rPr lang="pt-BR" sz="1400" dirty="0" smtClean="0"/>
              <a:t>.</a:t>
            </a:r>
          </a:p>
          <a:p>
            <a:pPr fontAlgn="base"/>
            <a:endParaRPr lang="pt-BR" sz="1400" dirty="0"/>
          </a:p>
          <a:p>
            <a:pPr fontAlgn="base"/>
            <a:r>
              <a:rPr lang="pt-BR" sz="1400" dirty="0" smtClean="0"/>
              <a:t>Porém</a:t>
            </a:r>
            <a:r>
              <a:rPr lang="pt-BR" sz="1400" dirty="0"/>
              <a:t>, os cálculos podiam levar horas para ficarem prontos, processo este extremamente oneroso</a:t>
            </a:r>
            <a:r>
              <a:rPr lang="pt-BR" sz="1400" dirty="0" smtClean="0"/>
              <a:t>.</a:t>
            </a:r>
          </a:p>
          <a:p>
            <a:pPr fontAlgn="base"/>
            <a:endParaRPr lang="pt-BR" sz="1400" dirty="0"/>
          </a:p>
          <a:p>
            <a:pPr fontAlgn="base"/>
            <a:r>
              <a:rPr lang="pt-BR" sz="1400" dirty="0"/>
              <a:t>Devido à necessidade de reduzir esse tempo, iniciou-se a construção do primeiro computador eletrônico digital de uso geral, o ENIAC (</a:t>
            </a:r>
            <a:r>
              <a:rPr lang="pt-BR" sz="1400" i="1" dirty="0"/>
              <a:t>Electronic Numerical Integrator and Computer</a:t>
            </a:r>
            <a:r>
              <a:rPr lang="pt-BR" sz="1400" dirty="0"/>
              <a:t>), pela parceria dos cientistas John Eckert e John Mauchly, ambos da Universidade da Pensilvânia. </a:t>
            </a:r>
            <a:endParaRPr lang="pt-BR" sz="1400" dirty="0" smtClean="0"/>
          </a:p>
          <a:p>
            <a:pPr fontAlgn="base"/>
            <a:endParaRPr lang="pt-BR" sz="1400" dirty="0"/>
          </a:p>
          <a:p>
            <a:pPr fontAlgn="base"/>
            <a:r>
              <a:rPr lang="pt-BR" sz="1400" dirty="0" smtClean="0"/>
              <a:t>O </a:t>
            </a:r>
            <a:r>
              <a:rPr lang="pt-BR" sz="1400" dirty="0"/>
              <a:t>projeto durou de 1943 a 1946, desta forma, não foi utilizado para o seu propósito inicial de auxiliar na guerra</a:t>
            </a:r>
            <a:r>
              <a:rPr lang="pt-BR" sz="1400" dirty="0" smtClean="0"/>
              <a:t>.</a:t>
            </a:r>
          </a:p>
          <a:p>
            <a:pPr fontAlgn="base"/>
            <a:endParaRPr lang="pt-BR" sz="1400" dirty="0"/>
          </a:p>
          <a:p>
            <a:pPr fontAlgn="base"/>
            <a:r>
              <a:rPr lang="pt-BR" sz="1400" dirty="0"/>
              <a:t>O gigantesco computador pesava cerca de 30 toneladas, possuía mais de 18.000 válvulas e consumia mais de 140.000 kilowatts. </a:t>
            </a:r>
            <a:endParaRPr lang="pt-BR" sz="1400" dirty="0" smtClean="0"/>
          </a:p>
          <a:p>
            <a:pPr fontAlgn="base"/>
            <a:endParaRPr lang="pt-BR" sz="1400" dirty="0"/>
          </a:p>
          <a:p>
            <a:pPr fontAlgn="base"/>
            <a:r>
              <a:rPr lang="pt-BR" sz="1400" dirty="0" smtClean="0"/>
              <a:t>Sua </a:t>
            </a:r>
            <a:r>
              <a:rPr lang="pt-BR" sz="1400" dirty="0"/>
              <a:t>capacidade era decimal e permitia realizar cerca de 5.000 cálculos por segundo, porém, sua programação era manual e, para mudar o tipo de cálculo, era necessário reprogramar o equipamento alterando chaves e cabos. </a:t>
            </a:r>
            <a:endParaRPr lang="pt-BR" sz="1400" dirty="0" smtClean="0"/>
          </a:p>
          <a:p>
            <a:pPr fontAlgn="base"/>
            <a:endParaRPr lang="pt-BR" sz="1400" dirty="0"/>
          </a:p>
          <a:p>
            <a:pPr fontAlgn="base"/>
            <a:r>
              <a:rPr lang="pt-BR" sz="1400" dirty="0" smtClean="0"/>
              <a:t>Utilizava </a:t>
            </a:r>
            <a:r>
              <a:rPr lang="pt-BR" sz="1400" dirty="0"/>
              <a:t>cartões perfurados que na época eram fabricados pela IBM para processamento de dados.</a:t>
            </a:r>
          </a:p>
        </p:txBody>
      </p:sp>
      <p:grpSp>
        <p:nvGrpSpPr>
          <p:cNvPr id="6" name="Grupo 5"/>
          <p:cNvGrpSpPr/>
          <p:nvPr/>
        </p:nvGrpSpPr>
        <p:grpSpPr>
          <a:xfrm>
            <a:off x="6348841" y="1532888"/>
            <a:ext cx="450850" cy="8028624"/>
            <a:chOff x="6348841" y="1532888"/>
            <a:chExt cx="450850" cy="8028624"/>
          </a:xfrm>
        </p:grpSpPr>
        <p:sp>
          <p:nvSpPr>
            <p:cNvPr id="22" name="Retângulo de cantos arredondados 21"/>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lang="pt-BR" dirty="0" smtClean="0"/>
                <a:t>                                           </a:t>
              </a:r>
              <a:r>
                <a:rPr lang="pt-BR" b="1" dirty="0"/>
                <a:t>ENIAC: o primeiro computador digital</a:t>
              </a:r>
              <a:endParaRPr lang="pt-BR" dirty="0"/>
            </a:p>
          </p:txBody>
        </p:sp>
        <p:pic>
          <p:nvPicPr>
            <p:cNvPr id="23" name="Imagem 22"/>
            <p:cNvPicPr>
              <a:picLocks noChangeAspect="1"/>
            </p:cNvPicPr>
            <p:nvPr/>
          </p:nvPicPr>
          <p:blipFill>
            <a:blip r:embed="rId5"/>
            <a:stretch>
              <a:fillRect/>
            </a:stretch>
          </p:blipFill>
          <p:spPr>
            <a:xfrm rot="5400000">
              <a:off x="6010271" y="1978961"/>
              <a:ext cx="1123541" cy="422103"/>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1" name="Título 1"/>
          <p:cNvSpPr txBox="1">
            <a:spLocks/>
          </p:cNvSpPr>
          <p:nvPr/>
        </p:nvSpPr>
        <p:spPr>
          <a:xfrm>
            <a:off x="1484785" y="0"/>
            <a:ext cx="3793146" cy="97502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2500" b="1" dirty="0"/>
              <a:t>Organização e Arquitetura </a:t>
            </a:r>
            <a:r>
              <a:rPr lang="pt-BR" sz="2500" b="1" dirty="0" smtClean="0"/>
              <a:t>  de Computadores</a:t>
            </a:r>
            <a:endParaRPr lang="pt-BR" sz="2500" b="1" dirty="0"/>
          </a:p>
        </p:txBody>
      </p:sp>
      <p:sp>
        <p:nvSpPr>
          <p:cNvPr id="19" name="Retângulo de cantos arredondados 18"/>
          <p:cNvSpPr/>
          <p:nvPr/>
        </p:nvSpPr>
        <p:spPr>
          <a:xfrm>
            <a:off x="303101" y="1059557"/>
            <a:ext cx="4134011"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20" name="Retângulo de cantos arredondados 19"/>
          <p:cNvSpPr/>
          <p:nvPr/>
        </p:nvSpPr>
        <p:spPr>
          <a:xfrm>
            <a:off x="895349" y="1051243"/>
            <a:ext cx="3397747"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450" dirty="0"/>
              <a:t>Histórico da arquitetura de computadores</a:t>
            </a:r>
            <a:endParaRPr lang="pt-BR" sz="1450" dirty="0"/>
          </a:p>
        </p:txBody>
      </p:sp>
      <p:pic>
        <p:nvPicPr>
          <p:cNvPr id="24" name="Imagem 23"/>
          <p:cNvPicPr>
            <a:picLocks noChangeAspect="1"/>
          </p:cNvPicPr>
          <p:nvPr/>
        </p:nvPicPr>
        <p:blipFill>
          <a:blip r:embed="rId6"/>
          <a:stretch>
            <a:fillRect/>
          </a:stretch>
        </p:blipFill>
        <p:spPr>
          <a:xfrm>
            <a:off x="359837" y="1064975"/>
            <a:ext cx="494678" cy="358069"/>
          </a:xfrm>
          <a:prstGeom prst="rect">
            <a:avLst/>
          </a:prstGeom>
        </p:spPr>
      </p:pic>
    </p:spTree>
    <p:extLst>
      <p:ext uri="{BB962C8B-B14F-4D97-AF65-F5344CB8AC3E}">
        <p14:creationId xmlns:p14="http://schemas.microsoft.com/office/powerpoint/2010/main" val="18984417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r>
              <a:rPr lang="pt-BR" sz="1400" dirty="0"/>
              <a:t>O </a:t>
            </a:r>
            <a:r>
              <a:rPr lang="pt-BR" sz="1400" b="1" dirty="0"/>
              <a:t>ENIAC </a:t>
            </a:r>
            <a:r>
              <a:rPr lang="pt-BR" sz="1400" dirty="0"/>
              <a:t>foi utilizado para outras finalidades, entre elas, analisar a viabilidade de um projeto da bomba termo nuclear de hidrogênio. </a:t>
            </a:r>
            <a:endParaRPr lang="pt-BR" sz="1400" dirty="0" smtClean="0"/>
          </a:p>
          <a:p>
            <a:pPr fontAlgn="base"/>
            <a:endParaRPr lang="pt-BR" sz="1400" dirty="0"/>
          </a:p>
          <a:p>
            <a:pPr fontAlgn="base"/>
            <a:r>
              <a:rPr lang="pt-BR" sz="1400" dirty="0" smtClean="0"/>
              <a:t>Em </a:t>
            </a:r>
            <a:r>
              <a:rPr lang="pt-BR" sz="1400" dirty="0"/>
              <a:t>1955, foi desmontado e partes da sua estrutura estão expostas em diversos museus pelo mundo</a:t>
            </a:r>
            <a:r>
              <a:rPr lang="pt-BR" sz="1400" dirty="0" smtClean="0"/>
              <a:t>.</a:t>
            </a:r>
          </a:p>
          <a:p>
            <a:pPr fontAlgn="base"/>
            <a:endParaRPr lang="pt-BR" sz="1400" dirty="0"/>
          </a:p>
          <a:p>
            <a:pPr fontAlgn="base"/>
            <a:r>
              <a:rPr lang="pt-BR" sz="1400" dirty="0"/>
              <a:t>O projeto ENIAC contou com cerca de 80 mulheres programadoras. </a:t>
            </a:r>
            <a:endParaRPr lang="pt-BR" sz="1400" dirty="0" smtClean="0"/>
          </a:p>
          <a:p>
            <a:pPr fontAlgn="base"/>
            <a:endParaRPr lang="pt-BR" sz="1400" dirty="0"/>
          </a:p>
          <a:p>
            <a:pPr fontAlgn="base"/>
            <a:r>
              <a:rPr lang="pt-BR" sz="1400" dirty="0" smtClean="0"/>
              <a:t>Na </a:t>
            </a:r>
            <a:r>
              <a:rPr lang="pt-BR" sz="1400" dirty="0"/>
              <a:t>época, elas não eram reconhecidas e não participavam dos eventos e premiações sobre o computador. </a:t>
            </a:r>
            <a:endParaRPr lang="pt-BR" sz="1400" dirty="0" smtClean="0"/>
          </a:p>
          <a:p>
            <a:pPr fontAlgn="base"/>
            <a:endParaRPr lang="pt-BR" sz="1400" dirty="0"/>
          </a:p>
          <a:p>
            <a:pPr fontAlgn="base"/>
            <a:r>
              <a:rPr lang="pt-BR" sz="1400" dirty="0" smtClean="0"/>
              <a:t>Somente </a:t>
            </a:r>
            <a:r>
              <a:rPr lang="pt-BR" sz="1400" dirty="0"/>
              <a:t>em 1997, seis delas entraram para o Hall Internacional da Fama de mulheres na tecnologia.</a:t>
            </a:r>
            <a:endParaRPr lang="pt-BR" sz="1400" dirty="0" smtClean="0"/>
          </a:p>
          <a:p>
            <a:pPr fontAlgn="base"/>
            <a:endParaRPr lang="pt-BR" sz="1400" dirty="0"/>
          </a:p>
          <a:p>
            <a:pPr fontAlgn="base"/>
            <a:endParaRPr lang="pt-BR" sz="1400" dirty="0"/>
          </a:p>
        </p:txBody>
      </p:sp>
      <p:grpSp>
        <p:nvGrpSpPr>
          <p:cNvPr id="6" name="Grupo 5"/>
          <p:cNvGrpSpPr/>
          <p:nvPr/>
        </p:nvGrpSpPr>
        <p:grpSpPr>
          <a:xfrm>
            <a:off x="6348841" y="1532888"/>
            <a:ext cx="450850" cy="8028624"/>
            <a:chOff x="6348841" y="1532888"/>
            <a:chExt cx="450850" cy="8028624"/>
          </a:xfrm>
        </p:grpSpPr>
        <p:sp>
          <p:nvSpPr>
            <p:cNvPr id="22" name="Retângulo de cantos arredondados 21"/>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lang="pt-BR" dirty="0" smtClean="0"/>
                <a:t>                                           </a:t>
              </a:r>
              <a:r>
                <a:rPr lang="pt-BR" b="1" dirty="0"/>
                <a:t>ENIAC: o primeiro computador digital</a:t>
              </a:r>
              <a:endParaRPr lang="pt-BR" dirty="0"/>
            </a:p>
          </p:txBody>
        </p:sp>
        <p:pic>
          <p:nvPicPr>
            <p:cNvPr id="23" name="Imagem 22"/>
            <p:cNvPicPr>
              <a:picLocks noChangeAspect="1"/>
            </p:cNvPicPr>
            <p:nvPr/>
          </p:nvPicPr>
          <p:blipFill>
            <a:blip r:embed="rId5"/>
            <a:stretch>
              <a:fillRect/>
            </a:stretch>
          </p:blipFill>
          <p:spPr>
            <a:xfrm rot="5400000">
              <a:off x="6010271" y="1978961"/>
              <a:ext cx="1123541" cy="422103"/>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1" name="Título 1"/>
          <p:cNvSpPr txBox="1">
            <a:spLocks/>
          </p:cNvSpPr>
          <p:nvPr/>
        </p:nvSpPr>
        <p:spPr>
          <a:xfrm>
            <a:off x="1484785" y="0"/>
            <a:ext cx="3793146" cy="97502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2500" b="1" dirty="0"/>
              <a:t>Organização e Arquitetura </a:t>
            </a:r>
            <a:r>
              <a:rPr lang="pt-BR" sz="2500" b="1" dirty="0" smtClean="0"/>
              <a:t>  de Computadores</a:t>
            </a:r>
            <a:endParaRPr lang="pt-BR" sz="2500" b="1" dirty="0"/>
          </a:p>
        </p:txBody>
      </p:sp>
      <p:sp>
        <p:nvSpPr>
          <p:cNvPr id="19" name="Retângulo de cantos arredondados 18"/>
          <p:cNvSpPr/>
          <p:nvPr/>
        </p:nvSpPr>
        <p:spPr>
          <a:xfrm>
            <a:off x="303101" y="1059557"/>
            <a:ext cx="4134011"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20" name="Retângulo de cantos arredondados 19"/>
          <p:cNvSpPr/>
          <p:nvPr/>
        </p:nvSpPr>
        <p:spPr>
          <a:xfrm>
            <a:off x="895349" y="1051243"/>
            <a:ext cx="3397747"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450" dirty="0"/>
              <a:t>Histórico da arquitetura de computadores</a:t>
            </a:r>
            <a:endParaRPr lang="pt-BR" sz="1450" dirty="0"/>
          </a:p>
        </p:txBody>
      </p:sp>
      <p:pic>
        <p:nvPicPr>
          <p:cNvPr id="24" name="Imagem 23"/>
          <p:cNvPicPr>
            <a:picLocks noChangeAspect="1"/>
          </p:cNvPicPr>
          <p:nvPr/>
        </p:nvPicPr>
        <p:blipFill>
          <a:blip r:embed="rId6"/>
          <a:stretch>
            <a:fillRect/>
          </a:stretch>
        </p:blipFill>
        <p:spPr>
          <a:xfrm>
            <a:off x="359837" y="1064975"/>
            <a:ext cx="494678" cy="358069"/>
          </a:xfrm>
          <a:prstGeom prst="rect">
            <a:avLst/>
          </a:prstGeom>
        </p:spPr>
      </p:pic>
      <p:pic>
        <p:nvPicPr>
          <p:cNvPr id="2050" name="Picture 2" descr="Do ENIAC ao notebook: confira a evolução dos computadores nas últimas  décadas"/>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6672" y="4736976"/>
            <a:ext cx="5699419" cy="43565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16966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r>
              <a:rPr lang="pt-BR" sz="1400" dirty="0"/>
              <a:t>Consultor do projeto ENIAC e professor de matemática na Universidade de Princeton, John Von Neumann acreditava que o processo de programação dos computadores poderia ser facilitado se os programas e os dados ficassem armazenados no mesmo espaço de memória (conceito de programa armazenado). </a:t>
            </a:r>
            <a:endParaRPr lang="pt-BR" sz="1400" dirty="0" smtClean="0"/>
          </a:p>
          <a:p>
            <a:pPr fontAlgn="base"/>
            <a:endParaRPr lang="pt-BR" sz="1400" dirty="0"/>
          </a:p>
          <a:p>
            <a:pPr fontAlgn="base"/>
            <a:r>
              <a:rPr lang="pt-BR" sz="1400" dirty="0" smtClean="0"/>
              <a:t>Em </a:t>
            </a:r>
            <a:r>
              <a:rPr lang="pt-BR" sz="1400" dirty="0"/>
              <a:t>1946, Neumann começou a trabalhar no projeto do IAS, primeiro computador criado pelo Instituto de Estudos Avançados de Princeton (IAS</a:t>
            </a:r>
            <a:r>
              <a:rPr lang="pt-BR" sz="1400" dirty="0" smtClean="0"/>
              <a:t>).</a:t>
            </a:r>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r>
              <a:rPr lang="pt-BR" sz="1400" dirty="0" smtClean="0"/>
              <a:t>O </a:t>
            </a:r>
            <a:r>
              <a:rPr lang="pt-BR" sz="1400" dirty="0"/>
              <a:t>IAS foi baseado na arquitetura de Von Neumann, possuía uma Unidade Central de Processamento que continha uma Unidade Lógica e Aritmética (CA) e uma Unidade de Controle do Programa (CC) que interagiam com a Memória Principal (M) e os Dispositivos de Entrada e Saída (E/S).</a:t>
            </a:r>
          </a:p>
        </p:txBody>
      </p:sp>
      <p:grpSp>
        <p:nvGrpSpPr>
          <p:cNvPr id="6" name="Grupo 5"/>
          <p:cNvGrpSpPr/>
          <p:nvPr/>
        </p:nvGrpSpPr>
        <p:grpSpPr>
          <a:xfrm>
            <a:off x="6348841" y="1532888"/>
            <a:ext cx="450850" cy="8028624"/>
            <a:chOff x="6348841" y="1532888"/>
            <a:chExt cx="450850" cy="8028624"/>
          </a:xfrm>
        </p:grpSpPr>
        <p:sp>
          <p:nvSpPr>
            <p:cNvPr id="22" name="Retângulo de cantos arredondados 21"/>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lang="pt-BR" dirty="0" smtClean="0"/>
                <a:t>                                              </a:t>
              </a:r>
              <a:r>
                <a:rPr lang="pt-BR" b="1" dirty="0"/>
                <a:t>A arquitetura de John Von Neumann</a:t>
              </a:r>
              <a:endParaRPr lang="pt-BR" dirty="0"/>
            </a:p>
          </p:txBody>
        </p:sp>
        <p:pic>
          <p:nvPicPr>
            <p:cNvPr id="23" name="Imagem 22"/>
            <p:cNvPicPr>
              <a:picLocks noChangeAspect="1"/>
            </p:cNvPicPr>
            <p:nvPr/>
          </p:nvPicPr>
          <p:blipFill>
            <a:blip r:embed="rId5"/>
            <a:stretch>
              <a:fillRect/>
            </a:stretch>
          </p:blipFill>
          <p:spPr>
            <a:xfrm rot="5400000">
              <a:off x="6010271" y="1978961"/>
              <a:ext cx="1123541" cy="422103"/>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1" name="Título 1"/>
          <p:cNvSpPr txBox="1">
            <a:spLocks/>
          </p:cNvSpPr>
          <p:nvPr/>
        </p:nvSpPr>
        <p:spPr>
          <a:xfrm>
            <a:off x="1484785" y="0"/>
            <a:ext cx="3793146" cy="97502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2500" b="1" dirty="0"/>
              <a:t>Organização e Arquitetura </a:t>
            </a:r>
            <a:r>
              <a:rPr lang="pt-BR" sz="2500" b="1" dirty="0" smtClean="0"/>
              <a:t>  de Computadores</a:t>
            </a:r>
            <a:endParaRPr lang="pt-BR" sz="2500" b="1" dirty="0"/>
          </a:p>
        </p:txBody>
      </p:sp>
      <p:sp>
        <p:nvSpPr>
          <p:cNvPr id="19" name="Retângulo de cantos arredondados 18"/>
          <p:cNvSpPr/>
          <p:nvPr/>
        </p:nvSpPr>
        <p:spPr>
          <a:xfrm>
            <a:off x="303101" y="1059557"/>
            <a:ext cx="4134011"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20" name="Retângulo de cantos arredondados 19"/>
          <p:cNvSpPr/>
          <p:nvPr/>
        </p:nvSpPr>
        <p:spPr>
          <a:xfrm>
            <a:off x="895349" y="1051243"/>
            <a:ext cx="3397747"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450" dirty="0"/>
              <a:t>Histórico da arquitetura de computadores</a:t>
            </a:r>
            <a:endParaRPr lang="pt-BR" sz="1450" dirty="0"/>
          </a:p>
        </p:txBody>
      </p:sp>
      <p:pic>
        <p:nvPicPr>
          <p:cNvPr id="24" name="Imagem 23"/>
          <p:cNvPicPr>
            <a:picLocks noChangeAspect="1"/>
          </p:cNvPicPr>
          <p:nvPr/>
        </p:nvPicPr>
        <p:blipFill>
          <a:blip r:embed="rId6"/>
          <a:stretch>
            <a:fillRect/>
          </a:stretch>
        </p:blipFill>
        <p:spPr>
          <a:xfrm>
            <a:off x="359837" y="1064975"/>
            <a:ext cx="494678" cy="358069"/>
          </a:xfrm>
          <a:prstGeom prst="rect">
            <a:avLst/>
          </a:prstGeom>
        </p:spPr>
      </p:pic>
      <p:pic>
        <p:nvPicPr>
          <p:cNvPr id="2" name="Imagem 1"/>
          <p:cNvPicPr>
            <a:picLocks noChangeAspect="1"/>
          </p:cNvPicPr>
          <p:nvPr/>
        </p:nvPicPr>
        <p:blipFill>
          <a:blip r:embed="rId7"/>
          <a:stretch>
            <a:fillRect/>
          </a:stretch>
        </p:blipFill>
        <p:spPr>
          <a:xfrm>
            <a:off x="359837" y="3872880"/>
            <a:ext cx="5936363" cy="3167835"/>
          </a:xfrm>
          <a:prstGeom prst="rect">
            <a:avLst/>
          </a:prstGeom>
        </p:spPr>
      </p:pic>
    </p:spTree>
    <p:extLst>
      <p:ext uri="{BB962C8B-B14F-4D97-AF65-F5344CB8AC3E}">
        <p14:creationId xmlns:p14="http://schemas.microsoft.com/office/powerpoint/2010/main" val="6549395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uke pensando no que estuda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65953" y="2653679"/>
            <a:ext cx="1181100" cy="1219201"/>
          </a:xfrm>
          <a:prstGeom prst="rect">
            <a:avLst/>
          </a:prstGeom>
          <a:noFill/>
          <a:extLst>
            <a:ext uri="{909E8E84-426E-40DD-AFC4-6F175D3DCCD1}">
              <a14:hiddenFill xmlns:a14="http://schemas.microsoft.com/office/drawing/2010/main">
                <a:solidFill>
                  <a:srgbClr val="FFFFFF"/>
                </a:solidFill>
              </a14:hiddenFill>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Título 1"/>
          <p:cNvSpPr txBox="1">
            <a:spLocks/>
          </p:cNvSpPr>
          <p:nvPr/>
        </p:nvSpPr>
        <p:spPr>
          <a:xfrm>
            <a:off x="428604" y="1023910"/>
            <a:ext cx="6286544" cy="8358246"/>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pt-BR" sz="7200" b="1" i="0" u="none" strike="noStrike" kern="1200" cap="none" spc="0" normalizeH="0" baseline="0" noProof="0" dirty="0">
              <a:ln>
                <a:noFill/>
              </a:ln>
              <a:solidFill>
                <a:schemeClr val="tx1"/>
              </a:solidFill>
              <a:effectLst/>
              <a:uLnTx/>
              <a:uFillTx/>
              <a:latin typeface="+mj-lt"/>
              <a:ea typeface="+mj-ea"/>
              <a:cs typeface="+mj-cs"/>
            </a:endParaRPr>
          </a:p>
        </p:txBody>
      </p:sp>
      <p:pic>
        <p:nvPicPr>
          <p:cNvPr id="21" name="Picture 2" descr="Resultado de imagem para java"/>
          <p:cNvPicPr>
            <a:picLocks noChangeAspect="1" noChangeArrowheads="1"/>
          </p:cNvPicPr>
          <p:nvPr/>
        </p:nvPicPr>
        <p:blipFill>
          <a:blip r:embed="rId3"/>
          <a:srcRect/>
          <a:stretch>
            <a:fillRect/>
          </a:stretch>
        </p:blipFill>
        <p:spPr bwMode="auto">
          <a:xfrm>
            <a:off x="4725144" y="6321152"/>
            <a:ext cx="1643074" cy="2286016"/>
          </a:xfrm>
          <a:prstGeom prst="rect">
            <a:avLst/>
          </a:prstGeom>
          <a:noFill/>
        </p:spPr>
      </p:pic>
      <p:pic>
        <p:nvPicPr>
          <p:cNvPr id="12"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8" name="Conector reto 17"/>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pic>
        <p:nvPicPr>
          <p:cNvPr id="19" name="Picture 2" descr="Resultado de imagem para java"/>
          <p:cNvPicPr>
            <a:picLocks noChangeAspect="1" noChangeArrowheads="1"/>
          </p:cNvPicPr>
          <p:nvPr/>
        </p:nvPicPr>
        <p:blipFill>
          <a:blip r:embed="rId3"/>
          <a:srcRect/>
          <a:stretch>
            <a:fillRect/>
          </a:stretch>
        </p:blipFill>
        <p:spPr bwMode="auto">
          <a:xfrm>
            <a:off x="6100217" y="177494"/>
            <a:ext cx="660016" cy="918283"/>
          </a:xfrm>
          <a:prstGeom prst="rect">
            <a:avLst/>
          </a:prstGeom>
          <a:noFill/>
        </p:spPr>
      </p:pic>
      <p:sp>
        <p:nvSpPr>
          <p:cNvPr id="13" name="Cruz 12"/>
          <p:cNvSpPr/>
          <p:nvPr/>
        </p:nvSpPr>
        <p:spPr>
          <a:xfrm>
            <a:off x="4378214" y="6681192"/>
            <a:ext cx="504626" cy="504056"/>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 name="Cruz 14"/>
          <p:cNvSpPr/>
          <p:nvPr/>
        </p:nvSpPr>
        <p:spPr>
          <a:xfrm>
            <a:off x="3794740" y="6681192"/>
            <a:ext cx="504626" cy="504056"/>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 name="Retângulo 15"/>
          <p:cNvSpPr/>
          <p:nvPr/>
        </p:nvSpPr>
        <p:spPr>
          <a:xfrm>
            <a:off x="3283136" y="6321152"/>
            <a:ext cx="708661" cy="1169551"/>
          </a:xfrm>
          <a:prstGeom prst="rect">
            <a:avLst/>
          </a:prstGeom>
        </p:spPr>
        <p:txBody>
          <a:bodyPr wrap="square">
            <a:spAutoFit/>
          </a:bodyPr>
          <a:lstStyle/>
          <a:p>
            <a:r>
              <a:rPr lang="pt-BR" sz="7000" b="1" dirty="0" smtClean="0"/>
              <a:t>&lt;</a:t>
            </a:r>
            <a:r>
              <a:rPr lang="pt-BR" sz="6000" b="1" dirty="0" smtClean="0"/>
              <a:t>       </a:t>
            </a:r>
            <a:endParaRPr lang="pt-BR" sz="6000" dirty="0"/>
          </a:p>
        </p:txBody>
      </p:sp>
      <p:sp>
        <p:nvSpPr>
          <p:cNvPr id="17" name="Retângulo 16"/>
          <p:cNvSpPr/>
          <p:nvPr/>
        </p:nvSpPr>
        <p:spPr>
          <a:xfrm>
            <a:off x="4789317" y="6321152"/>
            <a:ext cx="700228" cy="1169551"/>
          </a:xfrm>
          <a:prstGeom prst="rect">
            <a:avLst/>
          </a:prstGeom>
        </p:spPr>
        <p:txBody>
          <a:bodyPr wrap="square">
            <a:spAutoFit/>
          </a:bodyPr>
          <a:lstStyle/>
          <a:p>
            <a:r>
              <a:rPr lang="pt-BR" sz="7000" b="1" dirty="0" smtClean="0"/>
              <a:t>&gt;</a:t>
            </a:r>
            <a:r>
              <a:rPr lang="pt-BR" sz="6000" b="1" dirty="0" smtClean="0"/>
              <a:t>       </a:t>
            </a:r>
            <a:endParaRPr lang="pt-BR" sz="6000" dirty="0"/>
          </a:p>
        </p:txBody>
      </p:sp>
      <p:sp>
        <p:nvSpPr>
          <p:cNvPr id="23" name="Cruz 22"/>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4" name="Cruz 23"/>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5" name="Retângulo 24"/>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26" name="Retângulo 25"/>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2" name="Título 1"/>
          <p:cNvSpPr txBox="1">
            <a:spLocks/>
          </p:cNvSpPr>
          <p:nvPr/>
        </p:nvSpPr>
        <p:spPr>
          <a:xfrm>
            <a:off x="403151" y="4135223"/>
            <a:ext cx="6286544" cy="2522620"/>
          </a:xfrm>
          <a:prstGeom prst="rect">
            <a:avLst/>
          </a:prstGeom>
        </p:spPr>
        <p:txBody>
          <a:bodyPr vert="horz" lIns="91440" tIns="45720" rIns="91440" bIns="45720" rtlCol="0" anchor="t">
            <a:noAutofit/>
          </a:bodyPr>
          <a:lstStyle/>
          <a:p>
            <a:pPr lvl="0">
              <a:spcBef>
                <a:spcPct val="0"/>
              </a:spcBef>
              <a:defRPr/>
            </a:pPr>
            <a:endParaRPr lang="pt-BR" sz="2400" dirty="0"/>
          </a:p>
          <a:p>
            <a:pPr lvl="0">
              <a:spcBef>
                <a:spcPct val="0"/>
              </a:spcBef>
              <a:defRPr/>
            </a:pPr>
            <a:r>
              <a:rPr lang="pt-BR" sz="2400" dirty="0" smtClean="0"/>
              <a:t>01 - História.</a:t>
            </a:r>
          </a:p>
          <a:p>
            <a:pPr lvl="0">
              <a:spcBef>
                <a:spcPct val="0"/>
              </a:spcBef>
              <a:defRPr/>
            </a:pPr>
            <a:r>
              <a:rPr lang="pt-BR" sz="2400" dirty="0" smtClean="0"/>
              <a:t>02 - Conceitos.</a:t>
            </a:r>
          </a:p>
          <a:p>
            <a:pPr lvl="0">
              <a:spcBef>
                <a:spcPct val="0"/>
              </a:spcBef>
              <a:defRPr/>
            </a:pPr>
            <a:r>
              <a:rPr lang="pt-BR" sz="2400" dirty="0" smtClean="0"/>
              <a:t>03 - Principais </a:t>
            </a:r>
            <a:r>
              <a:rPr lang="pt-BR" sz="2400" dirty="0"/>
              <a:t>modelos utilizados na </a:t>
            </a:r>
            <a:r>
              <a:rPr lang="pt-BR" sz="2400" dirty="0" smtClean="0"/>
              <a:t>atualidade.</a:t>
            </a:r>
          </a:p>
          <a:p>
            <a:pPr lvl="0">
              <a:spcBef>
                <a:spcPct val="0"/>
              </a:spcBef>
              <a:defRPr/>
            </a:pPr>
            <a:endParaRPr lang="pt-BR" sz="2400" dirty="0"/>
          </a:p>
        </p:txBody>
      </p:sp>
      <p:sp>
        <p:nvSpPr>
          <p:cNvPr id="27" name="Título 1"/>
          <p:cNvSpPr txBox="1">
            <a:spLocks/>
          </p:cNvSpPr>
          <p:nvPr/>
        </p:nvSpPr>
        <p:spPr>
          <a:xfrm>
            <a:off x="1484785" y="0"/>
            <a:ext cx="3793146" cy="97502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2500" b="1" dirty="0"/>
              <a:t>Organização e Arquitetura </a:t>
            </a:r>
            <a:r>
              <a:rPr lang="pt-BR" sz="2500" b="1" dirty="0" smtClean="0"/>
              <a:t>  de Computadores</a:t>
            </a:r>
            <a:endParaRPr lang="pt-BR" sz="2500" b="1" dirty="0"/>
          </a:p>
        </p:txBody>
      </p:sp>
    </p:spTree>
    <p:extLst>
      <p:ext uri="{BB962C8B-B14F-4D97-AF65-F5344CB8AC3E}">
        <p14:creationId xmlns:p14="http://schemas.microsoft.com/office/powerpoint/2010/main" val="17911100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r>
              <a:rPr lang="pt-BR" sz="1400" dirty="0"/>
              <a:t>De acordo com Von Neumann, cada item tinha a seguinte função</a:t>
            </a:r>
            <a:r>
              <a:rPr lang="pt-BR" sz="1400" dirty="0" smtClean="0"/>
              <a:t>:</a:t>
            </a:r>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r>
              <a:rPr lang="pt-BR" sz="1400" b="1" dirty="0"/>
              <a:t>Memória principal</a:t>
            </a:r>
            <a:r>
              <a:rPr lang="pt-BR" sz="1400" dirty="0"/>
              <a:t>: local onde ficam armazenados os programas utilizados e os dados</a:t>
            </a:r>
            <a:r>
              <a:rPr lang="pt-BR" sz="1400" dirty="0" smtClean="0"/>
              <a:t>;</a:t>
            </a:r>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r>
              <a:rPr lang="pt-BR" sz="1400" b="1" dirty="0"/>
              <a:t>Unidade de Processamento (CPU</a:t>
            </a:r>
            <a:r>
              <a:rPr lang="pt-BR" sz="1400" b="1" dirty="0" smtClean="0"/>
              <a:t>)</a:t>
            </a:r>
            <a:r>
              <a:rPr lang="pt-BR" sz="1400" dirty="0" smtClean="0"/>
              <a:t>:</a:t>
            </a:r>
          </a:p>
          <a:p>
            <a:pPr fontAlgn="base"/>
            <a:r>
              <a:rPr lang="pt-BR" sz="1400" b="1" dirty="0"/>
              <a:t> </a:t>
            </a:r>
            <a:r>
              <a:rPr lang="pt-BR" sz="1400" b="1" dirty="0" smtClean="0"/>
              <a:t>   Unidade </a:t>
            </a:r>
            <a:r>
              <a:rPr lang="pt-BR" sz="1400" b="1" dirty="0"/>
              <a:t>de controle</a:t>
            </a:r>
            <a:r>
              <a:rPr lang="pt-BR" sz="1400" dirty="0"/>
              <a:t>: contém as instruções que devem ser executadas</a:t>
            </a:r>
            <a:r>
              <a:rPr lang="pt-BR" sz="1400" dirty="0" smtClean="0"/>
              <a:t>;</a:t>
            </a:r>
            <a:endParaRPr lang="pt-BR" sz="1400" dirty="0"/>
          </a:p>
          <a:p>
            <a:pPr fontAlgn="base"/>
            <a:r>
              <a:rPr lang="pt-BR" sz="1400" b="1" dirty="0" smtClean="0"/>
              <a:t>    Unidade </a:t>
            </a:r>
            <a:r>
              <a:rPr lang="pt-BR" sz="1400" b="1" dirty="0"/>
              <a:t>lógica e aritmética</a:t>
            </a:r>
            <a:r>
              <a:rPr lang="pt-BR" sz="1400" dirty="0"/>
              <a:t>: responsável por executar as instruções;</a:t>
            </a:r>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a:p>
        </p:txBody>
      </p:sp>
      <p:grpSp>
        <p:nvGrpSpPr>
          <p:cNvPr id="6" name="Grupo 5"/>
          <p:cNvGrpSpPr/>
          <p:nvPr/>
        </p:nvGrpSpPr>
        <p:grpSpPr>
          <a:xfrm>
            <a:off x="6348841" y="1532888"/>
            <a:ext cx="450850" cy="8028624"/>
            <a:chOff x="6348841" y="1532888"/>
            <a:chExt cx="450850" cy="8028624"/>
          </a:xfrm>
        </p:grpSpPr>
        <p:sp>
          <p:nvSpPr>
            <p:cNvPr id="22" name="Retângulo de cantos arredondados 21"/>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lang="pt-BR" dirty="0" smtClean="0"/>
                <a:t>                                              </a:t>
              </a:r>
              <a:r>
                <a:rPr lang="pt-BR" b="1" dirty="0"/>
                <a:t>A arquitetura de John Von Neumann</a:t>
              </a:r>
              <a:endParaRPr lang="pt-BR" dirty="0"/>
            </a:p>
          </p:txBody>
        </p:sp>
        <p:pic>
          <p:nvPicPr>
            <p:cNvPr id="23" name="Imagem 22"/>
            <p:cNvPicPr>
              <a:picLocks noChangeAspect="1"/>
            </p:cNvPicPr>
            <p:nvPr/>
          </p:nvPicPr>
          <p:blipFill>
            <a:blip r:embed="rId5"/>
            <a:stretch>
              <a:fillRect/>
            </a:stretch>
          </p:blipFill>
          <p:spPr>
            <a:xfrm rot="5400000">
              <a:off x="6010271" y="1978961"/>
              <a:ext cx="1123541" cy="422103"/>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1" name="Título 1"/>
          <p:cNvSpPr txBox="1">
            <a:spLocks/>
          </p:cNvSpPr>
          <p:nvPr/>
        </p:nvSpPr>
        <p:spPr>
          <a:xfrm>
            <a:off x="1484785" y="0"/>
            <a:ext cx="3793146" cy="97502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2500" b="1" dirty="0"/>
              <a:t>Organização e Arquitetura </a:t>
            </a:r>
            <a:r>
              <a:rPr lang="pt-BR" sz="2500" b="1" dirty="0" smtClean="0"/>
              <a:t>  de Computadores</a:t>
            </a:r>
            <a:endParaRPr lang="pt-BR" sz="2500" b="1" dirty="0"/>
          </a:p>
        </p:txBody>
      </p:sp>
      <p:sp>
        <p:nvSpPr>
          <p:cNvPr id="19" name="Retângulo de cantos arredondados 18"/>
          <p:cNvSpPr/>
          <p:nvPr/>
        </p:nvSpPr>
        <p:spPr>
          <a:xfrm>
            <a:off x="303101" y="1059557"/>
            <a:ext cx="4134011"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20" name="Retângulo de cantos arredondados 19"/>
          <p:cNvSpPr/>
          <p:nvPr/>
        </p:nvSpPr>
        <p:spPr>
          <a:xfrm>
            <a:off x="895349" y="1051243"/>
            <a:ext cx="3397747"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450" dirty="0"/>
              <a:t>Histórico da arquitetura de computadores</a:t>
            </a:r>
            <a:endParaRPr lang="pt-BR" sz="1450" dirty="0"/>
          </a:p>
        </p:txBody>
      </p:sp>
      <p:pic>
        <p:nvPicPr>
          <p:cNvPr id="24" name="Imagem 23"/>
          <p:cNvPicPr>
            <a:picLocks noChangeAspect="1"/>
          </p:cNvPicPr>
          <p:nvPr/>
        </p:nvPicPr>
        <p:blipFill>
          <a:blip r:embed="rId6"/>
          <a:stretch>
            <a:fillRect/>
          </a:stretch>
        </p:blipFill>
        <p:spPr>
          <a:xfrm>
            <a:off x="359837" y="1064975"/>
            <a:ext cx="494678" cy="358069"/>
          </a:xfrm>
          <a:prstGeom prst="rect">
            <a:avLst/>
          </a:prstGeom>
        </p:spPr>
      </p:pic>
      <p:pic>
        <p:nvPicPr>
          <p:cNvPr id="3" name="Imagem 2"/>
          <p:cNvPicPr>
            <a:picLocks noChangeAspect="1"/>
          </p:cNvPicPr>
          <p:nvPr/>
        </p:nvPicPr>
        <p:blipFill>
          <a:blip r:embed="rId7"/>
          <a:stretch>
            <a:fillRect/>
          </a:stretch>
        </p:blipFill>
        <p:spPr>
          <a:xfrm>
            <a:off x="970114" y="2360712"/>
            <a:ext cx="4346760" cy="1531045"/>
          </a:xfrm>
          <a:prstGeom prst="rect">
            <a:avLst/>
          </a:prstGeom>
        </p:spPr>
      </p:pic>
      <p:pic>
        <p:nvPicPr>
          <p:cNvPr id="4" name="Imagem 3"/>
          <p:cNvPicPr>
            <a:picLocks noChangeAspect="1"/>
          </p:cNvPicPr>
          <p:nvPr/>
        </p:nvPicPr>
        <p:blipFill>
          <a:blip r:embed="rId8"/>
          <a:stretch>
            <a:fillRect/>
          </a:stretch>
        </p:blipFill>
        <p:spPr>
          <a:xfrm>
            <a:off x="1700644" y="4809639"/>
            <a:ext cx="2754809" cy="2706236"/>
          </a:xfrm>
          <a:prstGeom prst="rect">
            <a:avLst/>
          </a:prstGeom>
        </p:spPr>
      </p:pic>
    </p:spTree>
    <p:extLst>
      <p:ext uri="{BB962C8B-B14F-4D97-AF65-F5344CB8AC3E}">
        <p14:creationId xmlns:p14="http://schemas.microsoft.com/office/powerpoint/2010/main" val="17419254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b="1" dirty="0" smtClean="0"/>
          </a:p>
          <a:p>
            <a:pPr fontAlgn="base"/>
            <a:endParaRPr lang="pt-BR" sz="1400" b="1" dirty="0"/>
          </a:p>
          <a:p>
            <a:pPr fontAlgn="base"/>
            <a:r>
              <a:rPr lang="pt-BR" sz="1400" b="1" dirty="0" smtClean="0"/>
              <a:t>Dispositivos </a:t>
            </a:r>
            <a:r>
              <a:rPr lang="pt-BR" sz="1400" b="1" dirty="0"/>
              <a:t>de entrada e saída</a:t>
            </a:r>
            <a:r>
              <a:rPr lang="pt-BR" sz="1400" dirty="0"/>
              <a:t>: por onde entram as informações inseridas pelo usuário. Faz a interface com equipamentos externos, como mouse e teclado, por exemplo</a:t>
            </a:r>
            <a:r>
              <a:rPr lang="pt-BR" sz="1400" dirty="0" smtClean="0"/>
              <a:t>.</a:t>
            </a:r>
          </a:p>
          <a:p>
            <a:pPr fontAlgn="base"/>
            <a:endParaRPr lang="pt-BR" sz="1400" dirty="0"/>
          </a:p>
          <a:p>
            <a:pPr fontAlgn="base"/>
            <a:r>
              <a:rPr lang="pt-BR" sz="1400" dirty="0"/>
              <a:t>Essa arquitetura se tornou referência e é utilizada pela maioria dos computadores até os dias de hoje.</a:t>
            </a:r>
          </a:p>
          <a:p>
            <a:pPr fontAlgn="base"/>
            <a:endParaRPr lang="pt-BR" sz="1400" dirty="0"/>
          </a:p>
        </p:txBody>
      </p:sp>
      <p:grpSp>
        <p:nvGrpSpPr>
          <p:cNvPr id="6" name="Grupo 5"/>
          <p:cNvGrpSpPr/>
          <p:nvPr/>
        </p:nvGrpSpPr>
        <p:grpSpPr>
          <a:xfrm>
            <a:off x="6348841" y="1532888"/>
            <a:ext cx="450850" cy="8028624"/>
            <a:chOff x="6348841" y="1532888"/>
            <a:chExt cx="450850" cy="8028624"/>
          </a:xfrm>
        </p:grpSpPr>
        <p:sp>
          <p:nvSpPr>
            <p:cNvPr id="22" name="Retângulo de cantos arredondados 21"/>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lang="pt-BR" dirty="0" smtClean="0"/>
                <a:t>                                              </a:t>
              </a:r>
              <a:r>
                <a:rPr lang="pt-BR" b="1" dirty="0"/>
                <a:t>A arquitetura de John Von Neumann</a:t>
              </a:r>
              <a:endParaRPr lang="pt-BR" dirty="0"/>
            </a:p>
          </p:txBody>
        </p:sp>
        <p:pic>
          <p:nvPicPr>
            <p:cNvPr id="23" name="Imagem 22"/>
            <p:cNvPicPr>
              <a:picLocks noChangeAspect="1"/>
            </p:cNvPicPr>
            <p:nvPr/>
          </p:nvPicPr>
          <p:blipFill>
            <a:blip r:embed="rId5"/>
            <a:stretch>
              <a:fillRect/>
            </a:stretch>
          </p:blipFill>
          <p:spPr>
            <a:xfrm rot="5400000">
              <a:off x="6010271" y="1978961"/>
              <a:ext cx="1123541" cy="422103"/>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1" name="Título 1"/>
          <p:cNvSpPr txBox="1">
            <a:spLocks/>
          </p:cNvSpPr>
          <p:nvPr/>
        </p:nvSpPr>
        <p:spPr>
          <a:xfrm>
            <a:off x="1484785" y="0"/>
            <a:ext cx="3793146" cy="97502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2500" b="1" dirty="0"/>
              <a:t>Organização e Arquitetura </a:t>
            </a:r>
            <a:r>
              <a:rPr lang="pt-BR" sz="2500" b="1" dirty="0" smtClean="0"/>
              <a:t>  de Computadores</a:t>
            </a:r>
            <a:endParaRPr lang="pt-BR" sz="2500" b="1" dirty="0"/>
          </a:p>
        </p:txBody>
      </p:sp>
      <p:sp>
        <p:nvSpPr>
          <p:cNvPr id="19" name="Retângulo de cantos arredondados 18"/>
          <p:cNvSpPr/>
          <p:nvPr/>
        </p:nvSpPr>
        <p:spPr>
          <a:xfrm>
            <a:off x="303101" y="1059557"/>
            <a:ext cx="4134011"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20" name="Retângulo de cantos arredondados 19"/>
          <p:cNvSpPr/>
          <p:nvPr/>
        </p:nvSpPr>
        <p:spPr>
          <a:xfrm>
            <a:off x="895349" y="1051243"/>
            <a:ext cx="3397747"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450" dirty="0"/>
              <a:t>Histórico da arquitetura de computadores</a:t>
            </a:r>
            <a:endParaRPr lang="pt-BR" sz="1450" dirty="0"/>
          </a:p>
        </p:txBody>
      </p:sp>
      <p:pic>
        <p:nvPicPr>
          <p:cNvPr id="24" name="Imagem 23"/>
          <p:cNvPicPr>
            <a:picLocks noChangeAspect="1"/>
          </p:cNvPicPr>
          <p:nvPr/>
        </p:nvPicPr>
        <p:blipFill>
          <a:blip r:embed="rId6"/>
          <a:stretch>
            <a:fillRect/>
          </a:stretch>
        </p:blipFill>
        <p:spPr>
          <a:xfrm>
            <a:off x="359837" y="1064975"/>
            <a:ext cx="494678" cy="358069"/>
          </a:xfrm>
          <a:prstGeom prst="rect">
            <a:avLst/>
          </a:prstGeom>
        </p:spPr>
      </p:pic>
      <p:pic>
        <p:nvPicPr>
          <p:cNvPr id="3074" name="Picture 2" descr="Dispositivos de Entrada, Saída e Mistos :: Almeida"/>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88749" y="1823629"/>
            <a:ext cx="4227218" cy="2367242"/>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18060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r>
              <a:rPr lang="pt-BR" sz="1400" dirty="0"/>
              <a:t>Em 1949, surgiu o EDVAC (</a:t>
            </a:r>
            <a:r>
              <a:rPr lang="pt-BR" sz="1400" i="1" dirty="0"/>
              <a:t>Electronic Discrete Variable Automatic Computer</a:t>
            </a:r>
            <a:r>
              <a:rPr lang="pt-BR" sz="1400" dirty="0"/>
              <a:t>), criado por Von Neumann e os mesmos criadores do ENIAC. No mesmo ano, na Universidade de Cambridge – no Reino Unido – foi criado o EDSAC (</a:t>
            </a:r>
            <a:r>
              <a:rPr lang="pt-BR" sz="1400" i="1" dirty="0"/>
              <a:t>Electronic Delay Storage Automatic Calculator</a:t>
            </a:r>
            <a:r>
              <a:rPr lang="pt-BR" sz="1400" dirty="0"/>
              <a:t>) por Maurice Wilker</a:t>
            </a:r>
            <a:r>
              <a:rPr lang="pt-BR" sz="1400" dirty="0" smtClean="0"/>
              <a:t>.</a:t>
            </a:r>
          </a:p>
          <a:p>
            <a:pPr fontAlgn="base"/>
            <a:endParaRPr lang="pt-BR" sz="1400" dirty="0"/>
          </a:p>
          <a:p>
            <a:pPr fontAlgn="base"/>
            <a:r>
              <a:rPr lang="pt-BR" sz="1400" dirty="0"/>
              <a:t>Em 1951, os mesmos criadores do ENIAC apresentaram sua nova máquina: o UNIVAC1. Ele foi o primeiro computador comercial criado e foi instalado no escritório do censo dos Estados Unidos no mesmo ano. Não usava mais os conhecidos cartões perfurados, mas sim fita magnética</a:t>
            </a:r>
            <a:r>
              <a:rPr lang="pt-BR" sz="1400" dirty="0" smtClean="0"/>
              <a:t>.</a:t>
            </a:r>
          </a:p>
          <a:p>
            <a:pPr fontAlgn="base"/>
            <a:endParaRPr lang="pt-BR" sz="1400" dirty="0"/>
          </a:p>
          <a:p>
            <a:pPr fontAlgn="base"/>
            <a:r>
              <a:rPr lang="pt-BR" sz="1400" dirty="0"/>
              <a:t>A IBM, que até então produzia e comercializava os cartões perfurados, lançou seu primeiro computador em 1953, o IBM 701, que utilizava a tecnologia da fita magnética. Posteriormente, a empresa lançou vários outros computadores, criando uma extensa linha de equipamentos.</a:t>
            </a:r>
          </a:p>
        </p:txBody>
      </p:sp>
      <p:grpSp>
        <p:nvGrpSpPr>
          <p:cNvPr id="6" name="Grupo 5"/>
          <p:cNvGrpSpPr/>
          <p:nvPr/>
        </p:nvGrpSpPr>
        <p:grpSpPr>
          <a:xfrm>
            <a:off x="6348841" y="1532888"/>
            <a:ext cx="450850" cy="8028624"/>
            <a:chOff x="6348841" y="1532888"/>
            <a:chExt cx="450850" cy="8028624"/>
          </a:xfrm>
        </p:grpSpPr>
        <p:sp>
          <p:nvSpPr>
            <p:cNvPr id="22" name="Retângulo de cantos arredondados 21"/>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lang="pt-BR" dirty="0" smtClean="0"/>
                <a:t>                                                                   </a:t>
              </a:r>
              <a:r>
                <a:rPr lang="pt-BR" b="1" dirty="0"/>
                <a:t>EDVAC</a:t>
              </a:r>
              <a:endParaRPr lang="pt-BR" dirty="0"/>
            </a:p>
          </p:txBody>
        </p:sp>
        <p:pic>
          <p:nvPicPr>
            <p:cNvPr id="23" name="Imagem 22"/>
            <p:cNvPicPr>
              <a:picLocks noChangeAspect="1"/>
            </p:cNvPicPr>
            <p:nvPr/>
          </p:nvPicPr>
          <p:blipFill>
            <a:blip r:embed="rId5"/>
            <a:stretch>
              <a:fillRect/>
            </a:stretch>
          </p:blipFill>
          <p:spPr>
            <a:xfrm rot="5400000">
              <a:off x="6010271" y="1978961"/>
              <a:ext cx="1123541" cy="422103"/>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1" name="Título 1"/>
          <p:cNvSpPr txBox="1">
            <a:spLocks/>
          </p:cNvSpPr>
          <p:nvPr/>
        </p:nvSpPr>
        <p:spPr>
          <a:xfrm>
            <a:off x="1484785" y="0"/>
            <a:ext cx="3793146" cy="97502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2500" b="1" dirty="0"/>
              <a:t>Organização e Arquitetura </a:t>
            </a:r>
            <a:r>
              <a:rPr lang="pt-BR" sz="2500" b="1" dirty="0" smtClean="0"/>
              <a:t>  de Computadores</a:t>
            </a:r>
            <a:endParaRPr lang="pt-BR" sz="2500" b="1" dirty="0"/>
          </a:p>
        </p:txBody>
      </p:sp>
      <p:sp>
        <p:nvSpPr>
          <p:cNvPr id="19" name="Retângulo de cantos arredondados 18"/>
          <p:cNvSpPr/>
          <p:nvPr/>
        </p:nvSpPr>
        <p:spPr>
          <a:xfrm>
            <a:off x="303101" y="1059557"/>
            <a:ext cx="4134011"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20" name="Retângulo de cantos arredondados 19"/>
          <p:cNvSpPr/>
          <p:nvPr/>
        </p:nvSpPr>
        <p:spPr>
          <a:xfrm>
            <a:off x="895349" y="1051243"/>
            <a:ext cx="3397747"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450" dirty="0"/>
              <a:t>Histórico da arquitetura de computadores</a:t>
            </a:r>
            <a:endParaRPr lang="pt-BR" sz="1450" dirty="0"/>
          </a:p>
        </p:txBody>
      </p:sp>
      <p:pic>
        <p:nvPicPr>
          <p:cNvPr id="24" name="Imagem 23"/>
          <p:cNvPicPr>
            <a:picLocks noChangeAspect="1"/>
          </p:cNvPicPr>
          <p:nvPr/>
        </p:nvPicPr>
        <p:blipFill>
          <a:blip r:embed="rId6"/>
          <a:stretch>
            <a:fillRect/>
          </a:stretch>
        </p:blipFill>
        <p:spPr>
          <a:xfrm>
            <a:off x="359837" y="1064975"/>
            <a:ext cx="494678" cy="358069"/>
          </a:xfrm>
          <a:prstGeom prst="rect">
            <a:avLst/>
          </a:prstGeom>
        </p:spPr>
      </p:pic>
      <p:pic>
        <p:nvPicPr>
          <p:cNvPr id="7170" name="Picture 2" descr="Abstraction: The Journey from Memory Tubes to JavaScript Memory Management  – The New Stack"/>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70249" y="5457056"/>
            <a:ext cx="4501626" cy="36046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48043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r>
              <a:rPr lang="pt-BR" sz="1400" dirty="0"/>
              <a:t>Em 1957, surgiu a primeira linguagem de programação para computadores: </a:t>
            </a:r>
            <a:r>
              <a:rPr lang="pt-BR" sz="1400" b="1" dirty="0"/>
              <a:t>FORTRAN (FORmula TRANslation)</a:t>
            </a:r>
            <a:r>
              <a:rPr lang="pt-BR" sz="1400" dirty="0"/>
              <a:t>. </a:t>
            </a:r>
            <a:endParaRPr lang="pt-BR" sz="1400" dirty="0" smtClean="0"/>
          </a:p>
          <a:p>
            <a:pPr fontAlgn="base"/>
            <a:endParaRPr lang="pt-BR" sz="1400" dirty="0"/>
          </a:p>
          <a:p>
            <a:pPr fontAlgn="base"/>
            <a:r>
              <a:rPr lang="pt-BR" sz="1400" dirty="0" smtClean="0"/>
              <a:t>Desenvolvida </a:t>
            </a:r>
            <a:r>
              <a:rPr lang="pt-BR" sz="1400" dirty="0"/>
              <a:t>por John Backus e sua equipe de 13 programadores, a linguagem era considerada de alto nível e foi utilizada pela IBM no modelo 704. </a:t>
            </a:r>
            <a:endParaRPr lang="pt-BR" sz="1400" dirty="0" smtClean="0"/>
          </a:p>
          <a:p>
            <a:pPr fontAlgn="base"/>
            <a:endParaRPr lang="pt-BR" sz="1400" dirty="0"/>
          </a:p>
          <a:p>
            <a:pPr fontAlgn="base"/>
            <a:r>
              <a:rPr lang="pt-BR" sz="1400" dirty="0" smtClean="0"/>
              <a:t>Em </a:t>
            </a:r>
            <a:r>
              <a:rPr lang="pt-BR" sz="1400" dirty="0"/>
              <a:t>seguida, outros fabricantes desenvolveram compiladores para o Fortran e conseguiram assim produzir diversos tipos de programas para seus computadores.</a:t>
            </a:r>
          </a:p>
        </p:txBody>
      </p:sp>
      <p:grpSp>
        <p:nvGrpSpPr>
          <p:cNvPr id="6" name="Grupo 5"/>
          <p:cNvGrpSpPr/>
          <p:nvPr/>
        </p:nvGrpSpPr>
        <p:grpSpPr>
          <a:xfrm>
            <a:off x="6348841" y="1532888"/>
            <a:ext cx="450850" cy="8028624"/>
            <a:chOff x="6348841" y="1532888"/>
            <a:chExt cx="450850" cy="8028624"/>
          </a:xfrm>
        </p:grpSpPr>
        <p:sp>
          <p:nvSpPr>
            <p:cNvPr id="22" name="Retângulo de cantos arredondados 21"/>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lang="pt-BR" dirty="0" smtClean="0"/>
                <a:t>                                        </a:t>
              </a:r>
              <a:r>
                <a:rPr lang="pt-BR" b="1" dirty="0"/>
                <a:t>FORTRAN: primeira linguagem de programação</a:t>
              </a:r>
              <a:endParaRPr lang="pt-BR" dirty="0"/>
            </a:p>
          </p:txBody>
        </p:sp>
        <p:pic>
          <p:nvPicPr>
            <p:cNvPr id="23" name="Imagem 22"/>
            <p:cNvPicPr>
              <a:picLocks noChangeAspect="1"/>
            </p:cNvPicPr>
            <p:nvPr/>
          </p:nvPicPr>
          <p:blipFill>
            <a:blip r:embed="rId5"/>
            <a:stretch>
              <a:fillRect/>
            </a:stretch>
          </p:blipFill>
          <p:spPr>
            <a:xfrm rot="5400000">
              <a:off x="6010271" y="1978961"/>
              <a:ext cx="1123541" cy="422103"/>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1" name="Título 1"/>
          <p:cNvSpPr txBox="1">
            <a:spLocks/>
          </p:cNvSpPr>
          <p:nvPr/>
        </p:nvSpPr>
        <p:spPr>
          <a:xfrm>
            <a:off x="1484785" y="0"/>
            <a:ext cx="3793146" cy="97502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2500" b="1" dirty="0"/>
              <a:t>Organização e Arquitetura </a:t>
            </a:r>
            <a:r>
              <a:rPr lang="pt-BR" sz="2500" b="1" dirty="0" smtClean="0"/>
              <a:t>  de Computadores</a:t>
            </a:r>
            <a:endParaRPr lang="pt-BR" sz="2500" b="1" dirty="0"/>
          </a:p>
        </p:txBody>
      </p:sp>
      <p:sp>
        <p:nvSpPr>
          <p:cNvPr id="19" name="Retângulo de cantos arredondados 18"/>
          <p:cNvSpPr/>
          <p:nvPr/>
        </p:nvSpPr>
        <p:spPr>
          <a:xfrm>
            <a:off x="303101" y="1059557"/>
            <a:ext cx="4134011"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20" name="Retângulo de cantos arredondados 19"/>
          <p:cNvSpPr/>
          <p:nvPr/>
        </p:nvSpPr>
        <p:spPr>
          <a:xfrm>
            <a:off x="895349" y="1051243"/>
            <a:ext cx="3397747"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450" dirty="0"/>
              <a:t>Histórico da arquitetura de computadores</a:t>
            </a:r>
            <a:endParaRPr lang="pt-BR" sz="1450" dirty="0"/>
          </a:p>
        </p:txBody>
      </p:sp>
      <p:pic>
        <p:nvPicPr>
          <p:cNvPr id="24" name="Imagem 23"/>
          <p:cNvPicPr>
            <a:picLocks noChangeAspect="1"/>
          </p:cNvPicPr>
          <p:nvPr/>
        </p:nvPicPr>
        <p:blipFill>
          <a:blip r:embed="rId6"/>
          <a:stretch>
            <a:fillRect/>
          </a:stretch>
        </p:blipFill>
        <p:spPr>
          <a:xfrm>
            <a:off x="359837" y="1064975"/>
            <a:ext cx="494678" cy="358069"/>
          </a:xfrm>
          <a:prstGeom prst="rect">
            <a:avLst/>
          </a:prstGeom>
        </p:spPr>
      </p:pic>
    </p:spTree>
    <p:extLst>
      <p:ext uri="{BB962C8B-B14F-4D97-AF65-F5344CB8AC3E}">
        <p14:creationId xmlns:p14="http://schemas.microsoft.com/office/powerpoint/2010/main" val="13318436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r>
              <a:rPr lang="pt-BR" sz="1400" dirty="0"/>
              <a:t>O transistor </a:t>
            </a:r>
            <a:r>
              <a:rPr lang="pt-BR" sz="1400" dirty="0"/>
              <a:t>é</a:t>
            </a:r>
            <a:r>
              <a:rPr lang="pt-BR" sz="1400" dirty="0" smtClean="0"/>
              <a:t> </a:t>
            </a:r>
            <a:r>
              <a:rPr lang="pt-BR" sz="1400" dirty="0"/>
              <a:t>um dispositivo semicondutor, criado em 1947 para substituir as válvulas, porém, somente na década de 1950 começou a ser utilizado em computadores. </a:t>
            </a:r>
            <a:endParaRPr lang="pt-BR" sz="1400" dirty="0" smtClean="0"/>
          </a:p>
          <a:p>
            <a:pPr fontAlgn="base"/>
            <a:endParaRPr lang="pt-BR" sz="1400" dirty="0"/>
          </a:p>
          <a:p>
            <a:pPr fontAlgn="base"/>
            <a:r>
              <a:rPr lang="pt-BR" sz="1400" dirty="0" smtClean="0"/>
              <a:t>A </a:t>
            </a:r>
            <a:r>
              <a:rPr lang="pt-BR" sz="1400" dirty="0"/>
              <a:t>IBM foi pioneira no fornecimento da tecnologia e algumas empresas começaram a utilizá-la em pequenos computadores. </a:t>
            </a:r>
            <a:endParaRPr lang="pt-BR" sz="1400" dirty="0" smtClean="0"/>
          </a:p>
          <a:p>
            <a:pPr fontAlgn="base"/>
            <a:endParaRPr lang="pt-BR" sz="1400" dirty="0"/>
          </a:p>
          <a:p>
            <a:pPr fontAlgn="base"/>
            <a:r>
              <a:rPr lang="pt-BR" sz="1400" dirty="0" smtClean="0"/>
              <a:t>Posteriormente</a:t>
            </a:r>
            <a:r>
              <a:rPr lang="pt-BR" sz="1400" dirty="0"/>
              <a:t>, a IBM entrou no mercado com sua linha 7000. </a:t>
            </a:r>
            <a:endParaRPr lang="pt-BR" sz="1400" dirty="0" smtClean="0"/>
          </a:p>
          <a:p>
            <a:pPr fontAlgn="base"/>
            <a:endParaRPr lang="pt-BR" sz="1400" dirty="0"/>
          </a:p>
          <a:p>
            <a:pPr fontAlgn="base"/>
            <a:r>
              <a:rPr lang="pt-BR" sz="1400" dirty="0" smtClean="0"/>
              <a:t>As </a:t>
            </a:r>
            <a:r>
              <a:rPr lang="pt-BR" sz="1400" dirty="0"/>
              <a:t>vantagens da substituição das válvulas pelos transistores eram inúmeras: seu tamanho era menor, dissipava melhor o calor economizando energia elétrica e era mais resistente.</a:t>
            </a:r>
          </a:p>
        </p:txBody>
      </p:sp>
      <p:grpSp>
        <p:nvGrpSpPr>
          <p:cNvPr id="6" name="Grupo 5"/>
          <p:cNvGrpSpPr/>
          <p:nvPr/>
        </p:nvGrpSpPr>
        <p:grpSpPr>
          <a:xfrm>
            <a:off x="6348841" y="1532888"/>
            <a:ext cx="450850" cy="8028624"/>
            <a:chOff x="6348841" y="1532888"/>
            <a:chExt cx="450850" cy="8028624"/>
          </a:xfrm>
        </p:grpSpPr>
        <p:sp>
          <p:nvSpPr>
            <p:cNvPr id="22" name="Retângulo de cantos arredondados 21"/>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lang="pt-BR" dirty="0" smtClean="0"/>
                <a:t>                                    </a:t>
              </a:r>
              <a:r>
                <a:rPr lang="pt-BR" b="1" dirty="0"/>
                <a:t>SEGUNDA GERAÇÃO: TRANSISTORES (1954-1965)</a:t>
              </a:r>
              <a:endParaRPr lang="pt-BR" dirty="0"/>
            </a:p>
          </p:txBody>
        </p:sp>
        <p:pic>
          <p:nvPicPr>
            <p:cNvPr id="23" name="Imagem 22"/>
            <p:cNvPicPr>
              <a:picLocks noChangeAspect="1"/>
            </p:cNvPicPr>
            <p:nvPr/>
          </p:nvPicPr>
          <p:blipFill>
            <a:blip r:embed="rId5"/>
            <a:stretch>
              <a:fillRect/>
            </a:stretch>
          </p:blipFill>
          <p:spPr>
            <a:xfrm rot="5400000">
              <a:off x="6010271" y="1978961"/>
              <a:ext cx="1123541" cy="422103"/>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1" name="Título 1"/>
          <p:cNvSpPr txBox="1">
            <a:spLocks/>
          </p:cNvSpPr>
          <p:nvPr/>
        </p:nvSpPr>
        <p:spPr>
          <a:xfrm>
            <a:off x="1484785" y="0"/>
            <a:ext cx="3793146" cy="97502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2500" b="1" dirty="0"/>
              <a:t>Organização e Arquitetura </a:t>
            </a:r>
            <a:r>
              <a:rPr lang="pt-BR" sz="2500" b="1" dirty="0" smtClean="0"/>
              <a:t>  de Computadores</a:t>
            </a:r>
            <a:endParaRPr lang="pt-BR" sz="2500" b="1" dirty="0"/>
          </a:p>
        </p:txBody>
      </p:sp>
      <p:grpSp>
        <p:nvGrpSpPr>
          <p:cNvPr id="2" name="Grupo 1"/>
          <p:cNvGrpSpPr/>
          <p:nvPr/>
        </p:nvGrpSpPr>
        <p:grpSpPr>
          <a:xfrm>
            <a:off x="303101" y="1051243"/>
            <a:ext cx="4134011" cy="380115"/>
            <a:chOff x="303101" y="1051243"/>
            <a:chExt cx="4134011" cy="380115"/>
          </a:xfrm>
        </p:grpSpPr>
        <p:sp>
          <p:nvSpPr>
            <p:cNvPr id="19" name="Retângulo de cantos arredondados 18"/>
            <p:cNvSpPr/>
            <p:nvPr/>
          </p:nvSpPr>
          <p:spPr>
            <a:xfrm>
              <a:off x="303101" y="1059557"/>
              <a:ext cx="4134011"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20" name="Retângulo de cantos arredondados 19"/>
            <p:cNvSpPr/>
            <p:nvPr/>
          </p:nvSpPr>
          <p:spPr>
            <a:xfrm>
              <a:off x="895349" y="1051243"/>
              <a:ext cx="3397747"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450" dirty="0"/>
                <a:t>Histórico da arquitetura de computadores</a:t>
              </a:r>
              <a:endParaRPr lang="pt-BR" sz="1450" dirty="0"/>
            </a:p>
          </p:txBody>
        </p:sp>
        <p:pic>
          <p:nvPicPr>
            <p:cNvPr id="24" name="Imagem 23"/>
            <p:cNvPicPr>
              <a:picLocks noChangeAspect="1"/>
            </p:cNvPicPr>
            <p:nvPr/>
          </p:nvPicPr>
          <p:blipFill>
            <a:blip r:embed="rId6"/>
            <a:stretch>
              <a:fillRect/>
            </a:stretch>
          </p:blipFill>
          <p:spPr>
            <a:xfrm>
              <a:off x="359837" y="1064975"/>
              <a:ext cx="494678" cy="358069"/>
            </a:xfrm>
            <a:prstGeom prst="rect">
              <a:avLst/>
            </a:prstGeom>
          </p:spPr>
        </p:pic>
      </p:grpSp>
    </p:spTree>
    <p:extLst>
      <p:ext uri="{BB962C8B-B14F-4D97-AF65-F5344CB8AC3E}">
        <p14:creationId xmlns:p14="http://schemas.microsoft.com/office/powerpoint/2010/main" val="21607061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28" name="Retângulo de cantos arredondados 27"/>
          <p:cNvSpPr/>
          <p:nvPr/>
        </p:nvSpPr>
        <p:spPr>
          <a:xfrm>
            <a:off x="305609" y="2433844"/>
            <a:ext cx="6026633" cy="4751404"/>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algn="just"/>
            <a:r>
              <a:rPr lang="pt-BR" sz="1400" dirty="0"/>
              <a:t>O filme </a:t>
            </a:r>
            <a:r>
              <a:rPr lang="pt-BR" sz="1400" i="1" dirty="0"/>
              <a:t>Estrelas além do tempo</a:t>
            </a:r>
            <a:r>
              <a:rPr lang="pt-BR" sz="1400" dirty="0"/>
              <a:t> relata o período da corrida espacial, quando a NASA adquiriu o IBM 7090, e como Katherine Johnson conseguiu estudar sozinha a linguagem de programação Fortran e assim operar o novo computador para traçar rotas e trazer de volta seus tripulantes em segurança</a:t>
            </a:r>
            <a:r>
              <a:rPr lang="pt-BR" sz="1400" dirty="0" smtClean="0"/>
              <a:t>.</a:t>
            </a:r>
          </a:p>
          <a:p>
            <a:pPr algn="just"/>
            <a:endParaRPr lang="pt-BR" sz="1400" dirty="0">
              <a:hlinkClick r:id="rId4"/>
            </a:endParaRPr>
          </a:p>
          <a:p>
            <a:pPr algn="just"/>
            <a:r>
              <a:rPr lang="pt-BR" sz="1400" dirty="0" smtClean="0">
                <a:hlinkClick r:id="rId4"/>
              </a:rPr>
              <a:t>LINK</a:t>
            </a:r>
            <a:r>
              <a:rPr lang="pt-BR" sz="1400" dirty="0" smtClean="0"/>
              <a:t>,</a:t>
            </a:r>
          </a:p>
          <a:p>
            <a:pPr algn="just"/>
            <a:r>
              <a:rPr lang="pt-BR" sz="1400" dirty="0"/>
              <a:t>https://www.youtube.com/watch?v=wx3PVtrU-Os</a:t>
            </a:r>
            <a:endParaRPr lang="pt-BR" sz="1400" dirty="0"/>
          </a:p>
          <a:p>
            <a:pPr algn="just"/>
            <a:endParaRPr lang="pt-BR" sz="1400" dirty="0"/>
          </a:p>
          <a:p>
            <a:pPr algn="just"/>
            <a:endParaRPr lang="pt-BR" sz="1400" dirty="0" smtClean="0"/>
          </a:p>
          <a:p>
            <a:pPr algn="just"/>
            <a:endParaRPr lang="pt-BR" sz="1400" dirty="0" smtClean="0"/>
          </a:p>
          <a:p>
            <a:pPr algn="just"/>
            <a:endParaRPr lang="pt-BR" sz="1400" dirty="0"/>
          </a:p>
          <a:p>
            <a:pPr algn="just"/>
            <a:endParaRPr lang="pt-BR" sz="1400" dirty="0" smtClean="0"/>
          </a:p>
          <a:p>
            <a:pPr algn="just"/>
            <a:endParaRPr lang="pt-BR" sz="1400" dirty="0" smtClean="0"/>
          </a:p>
          <a:p>
            <a:pPr algn="just"/>
            <a:endParaRPr lang="pt-BR" sz="1400" dirty="0"/>
          </a:p>
          <a:p>
            <a:pPr algn="just"/>
            <a:endParaRPr lang="pt-BR" sz="1400" dirty="0"/>
          </a:p>
        </p:txBody>
      </p:sp>
      <p:grpSp>
        <p:nvGrpSpPr>
          <p:cNvPr id="22" name="Grupo 21"/>
          <p:cNvGrpSpPr/>
          <p:nvPr/>
        </p:nvGrpSpPr>
        <p:grpSpPr>
          <a:xfrm>
            <a:off x="285729" y="1876839"/>
            <a:ext cx="6046513" cy="548692"/>
            <a:chOff x="363225" y="5148578"/>
            <a:chExt cx="6063113" cy="548692"/>
          </a:xfrm>
        </p:grpSpPr>
        <p:sp>
          <p:nvSpPr>
            <p:cNvPr id="23" name="Retângulo de cantos arredondados 22"/>
            <p:cNvSpPr/>
            <p:nvPr/>
          </p:nvSpPr>
          <p:spPr>
            <a:xfrm>
              <a:off x="363225" y="5148578"/>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a:t>Veja o vídeo!</a:t>
              </a:r>
            </a:p>
          </p:txBody>
        </p:sp>
        <p:pic>
          <p:nvPicPr>
            <p:cNvPr id="27" name="Picture 12" descr="Blue Video Play Icon PNG Transparent Background, Free Download #8030 -  FreeIcons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3835" t="5496" r="4274" b="2612"/>
            <a:stretch/>
          </p:blipFill>
          <p:spPr bwMode="auto">
            <a:xfrm>
              <a:off x="420276" y="5165512"/>
              <a:ext cx="632460" cy="53175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1" name="Grupo 20"/>
          <p:cNvGrpSpPr/>
          <p:nvPr/>
        </p:nvGrpSpPr>
        <p:grpSpPr>
          <a:xfrm>
            <a:off x="303101" y="1051243"/>
            <a:ext cx="4134011" cy="380115"/>
            <a:chOff x="303101" y="1051243"/>
            <a:chExt cx="4134011" cy="380115"/>
          </a:xfrm>
        </p:grpSpPr>
        <p:sp>
          <p:nvSpPr>
            <p:cNvPr id="24" name="Retângulo de cantos arredondados 23"/>
            <p:cNvSpPr/>
            <p:nvPr/>
          </p:nvSpPr>
          <p:spPr>
            <a:xfrm>
              <a:off x="303101" y="1059557"/>
              <a:ext cx="4134011"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25" name="Retângulo de cantos arredondados 24"/>
            <p:cNvSpPr/>
            <p:nvPr/>
          </p:nvSpPr>
          <p:spPr>
            <a:xfrm>
              <a:off x="895349" y="1051243"/>
              <a:ext cx="3397747"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450" dirty="0"/>
                <a:t>Histórico da arquitetura de computadores</a:t>
              </a:r>
              <a:endParaRPr lang="pt-BR" sz="1450" dirty="0"/>
            </a:p>
          </p:txBody>
        </p:sp>
        <p:pic>
          <p:nvPicPr>
            <p:cNvPr id="26" name="Imagem 25"/>
            <p:cNvPicPr>
              <a:picLocks noChangeAspect="1"/>
            </p:cNvPicPr>
            <p:nvPr/>
          </p:nvPicPr>
          <p:blipFill>
            <a:blip r:embed="rId6"/>
            <a:stretch>
              <a:fillRect/>
            </a:stretch>
          </p:blipFill>
          <p:spPr>
            <a:xfrm>
              <a:off x="359837" y="1064975"/>
              <a:ext cx="494678" cy="358069"/>
            </a:xfrm>
            <a:prstGeom prst="rect">
              <a:avLst/>
            </a:prstGeom>
          </p:spPr>
        </p:pic>
      </p:grpSp>
      <p:pic>
        <p:nvPicPr>
          <p:cNvPr id="31" name="Picture 2" descr="Resultado de imagem para java"/>
          <p:cNvPicPr>
            <a:picLocks noChangeAspect="1" noChangeArrowheads="1"/>
          </p:cNvPicPr>
          <p:nvPr/>
        </p:nvPicPr>
        <p:blipFill>
          <a:blip r:embed="rId7"/>
          <a:srcRect/>
          <a:stretch>
            <a:fillRect/>
          </a:stretch>
        </p:blipFill>
        <p:spPr bwMode="auto">
          <a:xfrm>
            <a:off x="6100217" y="177494"/>
            <a:ext cx="660016" cy="918283"/>
          </a:xfrm>
          <a:prstGeom prst="rect">
            <a:avLst/>
          </a:prstGeom>
          <a:noFill/>
        </p:spPr>
      </p:pic>
      <p:sp>
        <p:nvSpPr>
          <p:cNvPr id="32" name="Cruz 31"/>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5" name="Cruz 34"/>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2" name="Retângulo 41"/>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3" name="Retângulo 42"/>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44" name="Título 1"/>
          <p:cNvSpPr txBox="1">
            <a:spLocks/>
          </p:cNvSpPr>
          <p:nvPr/>
        </p:nvSpPr>
        <p:spPr>
          <a:xfrm>
            <a:off x="1484785" y="0"/>
            <a:ext cx="3793146" cy="97502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2500" b="1" dirty="0"/>
              <a:t>Organização e Arquitetura </a:t>
            </a:r>
            <a:r>
              <a:rPr lang="pt-BR" sz="2500" b="1" dirty="0" smtClean="0"/>
              <a:t>  de Computadores</a:t>
            </a:r>
            <a:endParaRPr lang="pt-BR" sz="2500" b="1" dirty="0"/>
          </a:p>
        </p:txBody>
      </p:sp>
      <p:sp>
        <p:nvSpPr>
          <p:cNvPr id="45" name="Retângulo de cantos arredondados 44"/>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nvGrpSpPr>
          <p:cNvPr id="46" name="Grupo 45"/>
          <p:cNvGrpSpPr/>
          <p:nvPr/>
        </p:nvGrpSpPr>
        <p:grpSpPr>
          <a:xfrm>
            <a:off x="6348841" y="1532888"/>
            <a:ext cx="450850" cy="8028624"/>
            <a:chOff x="6348841" y="1532888"/>
            <a:chExt cx="450850" cy="8028624"/>
          </a:xfrm>
        </p:grpSpPr>
        <p:sp>
          <p:nvSpPr>
            <p:cNvPr id="47" name="Retângulo de cantos arredondados 46"/>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lang="pt-BR" b="1" dirty="0" smtClean="0"/>
                <a:t>                                                           VEJA O VÍDEO!</a:t>
              </a:r>
              <a:endParaRPr lang="pt-BR" b="1" dirty="0"/>
            </a:p>
          </p:txBody>
        </p:sp>
        <p:pic>
          <p:nvPicPr>
            <p:cNvPr id="48" name="Imagem 47"/>
            <p:cNvPicPr>
              <a:picLocks noChangeAspect="1"/>
            </p:cNvPicPr>
            <p:nvPr/>
          </p:nvPicPr>
          <p:blipFill>
            <a:blip r:embed="rId8"/>
            <a:stretch>
              <a:fillRect/>
            </a:stretch>
          </p:blipFill>
          <p:spPr>
            <a:xfrm rot="5400000">
              <a:off x="6010271" y="1978961"/>
              <a:ext cx="1123541" cy="422103"/>
            </a:xfrm>
            <a:prstGeom prst="rect">
              <a:avLst/>
            </a:prstGeom>
          </p:spPr>
        </p:pic>
      </p:grpSp>
    </p:spTree>
    <p:extLst>
      <p:ext uri="{BB962C8B-B14F-4D97-AF65-F5344CB8AC3E}">
        <p14:creationId xmlns:p14="http://schemas.microsoft.com/office/powerpoint/2010/main" val="111121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r>
              <a:rPr lang="pt-BR" sz="1400" dirty="0"/>
              <a:t>O </a:t>
            </a:r>
            <a:r>
              <a:rPr lang="pt-BR" sz="1400" b="1" dirty="0"/>
              <a:t>circuito integrado (CI) </a:t>
            </a:r>
            <a:r>
              <a:rPr lang="pt-BR" sz="1400" dirty="0"/>
              <a:t>foi criado em 1958 e recebeu este nome pois integrava em sua estrutura de silício vários componentes como capacitores, resistores, transistores, diodos, entre outros. </a:t>
            </a:r>
            <a:endParaRPr lang="pt-BR" sz="1400" dirty="0" smtClean="0"/>
          </a:p>
          <a:p>
            <a:pPr fontAlgn="base"/>
            <a:endParaRPr lang="pt-BR" sz="1400" dirty="0"/>
          </a:p>
          <a:p>
            <a:pPr fontAlgn="base"/>
            <a:r>
              <a:rPr lang="pt-BR" sz="1400" dirty="0" smtClean="0"/>
              <a:t>Tais </a:t>
            </a:r>
            <a:r>
              <a:rPr lang="pt-BR" sz="1400" dirty="0"/>
              <a:t>componentes, até então, eram fabricados e instalados separadamente. </a:t>
            </a:r>
            <a:endParaRPr lang="pt-BR" sz="1400" dirty="0" smtClean="0"/>
          </a:p>
          <a:p>
            <a:pPr fontAlgn="base"/>
            <a:endParaRPr lang="pt-BR" sz="1400" dirty="0"/>
          </a:p>
          <a:p>
            <a:pPr fontAlgn="base"/>
            <a:r>
              <a:rPr lang="pt-BR" sz="1400" dirty="0" smtClean="0"/>
              <a:t>O </a:t>
            </a:r>
            <a:r>
              <a:rPr lang="pt-BR" sz="1400" dirty="0"/>
              <a:t>pequeno dispositivo revolucionou a eletrônica. Em 1964, a IBM lançou uma família de computadores que utilizava a tecnologia dos circuitos integrados: System/360</a:t>
            </a:r>
            <a:r>
              <a:rPr lang="pt-BR" sz="1400" dirty="0" smtClean="0"/>
              <a:t>.</a:t>
            </a:r>
          </a:p>
          <a:p>
            <a:pPr fontAlgn="base"/>
            <a:endParaRPr lang="pt-BR" sz="1400" dirty="0"/>
          </a:p>
          <a:p>
            <a:pPr fontAlgn="base"/>
            <a:r>
              <a:rPr lang="pt-BR" sz="1400" dirty="0"/>
              <a:t>O modelo fez tanto sucesso que colocou a IBM como maior fornecedora de computadores da época, pois os programas eram compatíveis com os diversos modelos da mesma linha.</a:t>
            </a:r>
          </a:p>
        </p:txBody>
      </p:sp>
      <p:grpSp>
        <p:nvGrpSpPr>
          <p:cNvPr id="6" name="Grupo 5"/>
          <p:cNvGrpSpPr/>
          <p:nvPr/>
        </p:nvGrpSpPr>
        <p:grpSpPr>
          <a:xfrm>
            <a:off x="6348841" y="1532888"/>
            <a:ext cx="450850" cy="8028624"/>
            <a:chOff x="6348841" y="1532888"/>
            <a:chExt cx="450850" cy="8028624"/>
          </a:xfrm>
        </p:grpSpPr>
        <p:sp>
          <p:nvSpPr>
            <p:cNvPr id="22" name="Retângulo de cantos arredondados 21"/>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lang="pt-BR" dirty="0" smtClean="0"/>
                <a:t>                               </a:t>
              </a:r>
              <a:r>
                <a:rPr lang="pt-BR" b="1" dirty="0" smtClean="0"/>
                <a:t>TERCEIRA </a:t>
              </a:r>
              <a:r>
                <a:rPr lang="pt-BR" b="1" dirty="0"/>
                <a:t>GERAÇÃO: CIRCUITOS INTEGRADOS (1965-1980)</a:t>
              </a:r>
              <a:endParaRPr lang="pt-BR" dirty="0"/>
            </a:p>
          </p:txBody>
        </p:sp>
        <p:pic>
          <p:nvPicPr>
            <p:cNvPr id="23" name="Imagem 22"/>
            <p:cNvPicPr>
              <a:picLocks noChangeAspect="1"/>
            </p:cNvPicPr>
            <p:nvPr/>
          </p:nvPicPr>
          <p:blipFill>
            <a:blip r:embed="rId5"/>
            <a:stretch>
              <a:fillRect/>
            </a:stretch>
          </p:blipFill>
          <p:spPr>
            <a:xfrm rot="5400000">
              <a:off x="6010271" y="1978961"/>
              <a:ext cx="1123541" cy="422103"/>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1" name="Título 1"/>
          <p:cNvSpPr txBox="1">
            <a:spLocks/>
          </p:cNvSpPr>
          <p:nvPr/>
        </p:nvSpPr>
        <p:spPr>
          <a:xfrm>
            <a:off x="1484785" y="0"/>
            <a:ext cx="3793146" cy="97502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2500" b="1" dirty="0"/>
              <a:t>Organização e Arquitetura </a:t>
            </a:r>
            <a:r>
              <a:rPr lang="pt-BR" sz="2500" b="1" dirty="0" smtClean="0"/>
              <a:t>  de Computadores</a:t>
            </a:r>
            <a:endParaRPr lang="pt-BR" sz="2500" b="1" dirty="0"/>
          </a:p>
        </p:txBody>
      </p:sp>
      <p:sp>
        <p:nvSpPr>
          <p:cNvPr id="19" name="Retângulo de cantos arredondados 18"/>
          <p:cNvSpPr/>
          <p:nvPr/>
        </p:nvSpPr>
        <p:spPr>
          <a:xfrm>
            <a:off x="303101" y="1059557"/>
            <a:ext cx="4134011"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20" name="Retângulo de cantos arredondados 19"/>
          <p:cNvSpPr/>
          <p:nvPr/>
        </p:nvSpPr>
        <p:spPr>
          <a:xfrm>
            <a:off x="895349" y="1051243"/>
            <a:ext cx="3397747"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450" dirty="0"/>
              <a:t>Histórico da arquitetura de computadores</a:t>
            </a:r>
            <a:endParaRPr lang="pt-BR" sz="1450" dirty="0"/>
          </a:p>
        </p:txBody>
      </p:sp>
      <p:pic>
        <p:nvPicPr>
          <p:cNvPr id="24" name="Imagem 23"/>
          <p:cNvPicPr>
            <a:picLocks noChangeAspect="1"/>
          </p:cNvPicPr>
          <p:nvPr/>
        </p:nvPicPr>
        <p:blipFill>
          <a:blip r:embed="rId6"/>
          <a:stretch>
            <a:fillRect/>
          </a:stretch>
        </p:blipFill>
        <p:spPr>
          <a:xfrm>
            <a:off x="359837" y="1064975"/>
            <a:ext cx="494678" cy="358069"/>
          </a:xfrm>
          <a:prstGeom prst="rect">
            <a:avLst/>
          </a:prstGeom>
        </p:spPr>
      </p:pic>
    </p:spTree>
    <p:extLst>
      <p:ext uri="{BB962C8B-B14F-4D97-AF65-F5344CB8AC3E}">
        <p14:creationId xmlns:p14="http://schemas.microsoft.com/office/powerpoint/2010/main" val="35791579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r>
              <a:rPr lang="pt-BR" sz="1400" dirty="0"/>
              <a:t>A década de 1980 foi responsável pela comercialização de computadores em larga escala para uso pessoal. </a:t>
            </a:r>
            <a:endParaRPr lang="pt-BR" sz="1400" dirty="0" smtClean="0"/>
          </a:p>
          <a:p>
            <a:pPr fontAlgn="base"/>
            <a:endParaRPr lang="pt-BR" sz="1400" dirty="0"/>
          </a:p>
          <a:p>
            <a:pPr fontAlgn="base"/>
            <a:r>
              <a:rPr lang="pt-BR" sz="1400" dirty="0" smtClean="0"/>
              <a:t>Com </a:t>
            </a:r>
            <a:r>
              <a:rPr lang="pt-BR" sz="1400" dirty="0"/>
              <a:t>o surgimento da tecnologia VLSI (</a:t>
            </a:r>
            <a:r>
              <a:rPr lang="pt-BR" sz="1400" i="1" dirty="0"/>
              <a:t>Very Large Scale Integration</a:t>
            </a:r>
            <a:r>
              <a:rPr lang="pt-BR" sz="1400" dirty="0"/>
              <a:t>), tornou-se possível colocar em um único chip milhões de transistores, fazendo com que os computadores fossem ainda menores, mais rápidos e mais baratos</a:t>
            </a:r>
            <a:r>
              <a:rPr lang="pt-BR" sz="1400" dirty="0" smtClean="0"/>
              <a:t>.</a:t>
            </a:r>
          </a:p>
          <a:p>
            <a:pPr fontAlgn="base"/>
            <a:endParaRPr lang="pt-BR" sz="1400" dirty="0"/>
          </a:p>
          <a:p>
            <a:pPr fontAlgn="base"/>
            <a:r>
              <a:rPr lang="pt-BR" sz="1400" dirty="0"/>
              <a:t>Computadores capazes de executar múltiplas funções começaram a ser produzidos na década de 1990 e, de lá pra cá, surgiram computadores portáteis, computadores para carros e atualmente os computadores podem ser integrados a diversos objetos, tecnologia chamada de “internet das coisas” e a “computação vestível”, utilizada em roupas, relógios e outros produtos que se pode usar.</a:t>
            </a:r>
          </a:p>
          <a:p>
            <a:pPr fontAlgn="base"/>
            <a:endParaRPr lang="pt-BR" sz="1400" dirty="0"/>
          </a:p>
        </p:txBody>
      </p:sp>
      <p:grpSp>
        <p:nvGrpSpPr>
          <p:cNvPr id="6" name="Grupo 5"/>
          <p:cNvGrpSpPr/>
          <p:nvPr/>
        </p:nvGrpSpPr>
        <p:grpSpPr>
          <a:xfrm>
            <a:off x="6348841" y="1532888"/>
            <a:ext cx="450850" cy="8028624"/>
            <a:chOff x="6348841" y="1532888"/>
            <a:chExt cx="450850" cy="8028624"/>
          </a:xfrm>
        </p:grpSpPr>
        <p:sp>
          <p:nvSpPr>
            <p:cNvPr id="22" name="Retângulo de cantos arredondados 21"/>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lang="pt-BR" dirty="0" smtClean="0"/>
                <a:t>                                        </a:t>
              </a:r>
              <a:r>
                <a:rPr lang="pt-BR" b="1" dirty="0" smtClean="0"/>
                <a:t>GERAÇÕES </a:t>
              </a:r>
              <a:r>
                <a:rPr lang="pt-BR" b="1" dirty="0"/>
                <a:t>POSTERIORES: VLSI (1980-ATUAL)</a:t>
              </a:r>
              <a:endParaRPr lang="pt-BR" dirty="0"/>
            </a:p>
          </p:txBody>
        </p:sp>
        <p:pic>
          <p:nvPicPr>
            <p:cNvPr id="23" name="Imagem 22"/>
            <p:cNvPicPr>
              <a:picLocks noChangeAspect="1"/>
            </p:cNvPicPr>
            <p:nvPr/>
          </p:nvPicPr>
          <p:blipFill>
            <a:blip r:embed="rId5"/>
            <a:stretch>
              <a:fillRect/>
            </a:stretch>
          </p:blipFill>
          <p:spPr>
            <a:xfrm rot="5400000">
              <a:off x="6010271" y="1978961"/>
              <a:ext cx="1123541" cy="422103"/>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1" name="Título 1"/>
          <p:cNvSpPr txBox="1">
            <a:spLocks/>
          </p:cNvSpPr>
          <p:nvPr/>
        </p:nvSpPr>
        <p:spPr>
          <a:xfrm>
            <a:off x="1484785" y="0"/>
            <a:ext cx="3793146" cy="97502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2500" b="1" dirty="0"/>
              <a:t>Organização e Arquitetura </a:t>
            </a:r>
            <a:r>
              <a:rPr lang="pt-BR" sz="2500" b="1" dirty="0" smtClean="0"/>
              <a:t>  de Computadores</a:t>
            </a:r>
            <a:endParaRPr lang="pt-BR" sz="2500" b="1" dirty="0"/>
          </a:p>
        </p:txBody>
      </p:sp>
      <p:sp>
        <p:nvSpPr>
          <p:cNvPr id="19" name="Retângulo de cantos arredondados 18"/>
          <p:cNvSpPr/>
          <p:nvPr/>
        </p:nvSpPr>
        <p:spPr>
          <a:xfrm>
            <a:off x="303101" y="1059557"/>
            <a:ext cx="4134011"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20" name="Retângulo de cantos arredondados 19"/>
          <p:cNvSpPr/>
          <p:nvPr/>
        </p:nvSpPr>
        <p:spPr>
          <a:xfrm>
            <a:off x="895349" y="1051243"/>
            <a:ext cx="3397747"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450" dirty="0"/>
              <a:t>Histórico da arquitetura de computadores</a:t>
            </a:r>
            <a:endParaRPr lang="pt-BR" sz="1450" dirty="0"/>
          </a:p>
        </p:txBody>
      </p:sp>
      <p:pic>
        <p:nvPicPr>
          <p:cNvPr id="24" name="Imagem 23"/>
          <p:cNvPicPr>
            <a:picLocks noChangeAspect="1"/>
          </p:cNvPicPr>
          <p:nvPr/>
        </p:nvPicPr>
        <p:blipFill>
          <a:blip r:embed="rId6"/>
          <a:stretch>
            <a:fillRect/>
          </a:stretch>
        </p:blipFill>
        <p:spPr>
          <a:xfrm>
            <a:off x="359837" y="1064975"/>
            <a:ext cx="494678" cy="358069"/>
          </a:xfrm>
          <a:prstGeom prst="rect">
            <a:avLst/>
          </a:prstGeom>
        </p:spPr>
      </p:pic>
    </p:spTree>
    <p:extLst>
      <p:ext uri="{BB962C8B-B14F-4D97-AF65-F5344CB8AC3E}">
        <p14:creationId xmlns:p14="http://schemas.microsoft.com/office/powerpoint/2010/main" val="17356350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r>
              <a:rPr lang="pt-BR" sz="1400" dirty="0"/>
              <a:t>Um computador é um conjunto de módulos que possuem funções específicas e se comunicam para realizar processamento de dados. Esses módulos são: </a:t>
            </a:r>
            <a:endParaRPr lang="pt-BR" sz="1400" dirty="0" smtClean="0"/>
          </a:p>
          <a:p>
            <a:pPr fontAlgn="base"/>
            <a:endParaRPr lang="pt-BR" sz="1400" dirty="0"/>
          </a:p>
          <a:p>
            <a:pPr fontAlgn="base"/>
            <a:r>
              <a:rPr lang="pt-BR" sz="1400" dirty="0" smtClean="0"/>
              <a:t>Unidade </a:t>
            </a:r>
            <a:r>
              <a:rPr lang="pt-BR" sz="1400" dirty="0"/>
              <a:t>Central de Processamento, Memória e dispositivos de entrada e saída. </a:t>
            </a:r>
            <a:endParaRPr lang="pt-BR" sz="1400" dirty="0" smtClean="0"/>
          </a:p>
          <a:p>
            <a:pPr fontAlgn="base"/>
            <a:endParaRPr lang="pt-BR" sz="1400" dirty="0"/>
          </a:p>
          <a:p>
            <a:pPr fontAlgn="base"/>
            <a:r>
              <a:rPr lang="pt-BR" sz="1400" dirty="0" smtClean="0"/>
              <a:t>A </a:t>
            </a:r>
            <a:r>
              <a:rPr lang="pt-BR" sz="1400" dirty="0"/>
              <a:t>comunicação entre esses módulos é feita através de linhas de transmissão ou barramento (veremos esse item adiante).</a:t>
            </a:r>
          </a:p>
        </p:txBody>
      </p:sp>
      <p:grpSp>
        <p:nvGrpSpPr>
          <p:cNvPr id="6" name="Grupo 5"/>
          <p:cNvGrpSpPr/>
          <p:nvPr/>
        </p:nvGrpSpPr>
        <p:grpSpPr>
          <a:xfrm>
            <a:off x="6348841" y="1532888"/>
            <a:ext cx="450850" cy="8028624"/>
            <a:chOff x="6348841" y="1532888"/>
            <a:chExt cx="450850" cy="8028624"/>
          </a:xfrm>
        </p:grpSpPr>
        <p:sp>
          <p:nvSpPr>
            <p:cNvPr id="22" name="Retângulo de cantos arredondados 21"/>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lang="pt-BR" b="1" dirty="0" smtClean="0"/>
                <a:t>                                         Organização </a:t>
              </a:r>
              <a:r>
                <a:rPr lang="pt-BR" b="1" dirty="0"/>
                <a:t>de sistemas de computadores</a:t>
              </a:r>
              <a:endParaRPr lang="pt-BR" dirty="0"/>
            </a:p>
          </p:txBody>
        </p:sp>
        <p:pic>
          <p:nvPicPr>
            <p:cNvPr id="23" name="Imagem 22"/>
            <p:cNvPicPr>
              <a:picLocks noChangeAspect="1"/>
            </p:cNvPicPr>
            <p:nvPr/>
          </p:nvPicPr>
          <p:blipFill>
            <a:blip r:embed="rId5"/>
            <a:stretch>
              <a:fillRect/>
            </a:stretch>
          </p:blipFill>
          <p:spPr>
            <a:xfrm rot="5400000">
              <a:off x="6010271" y="1978961"/>
              <a:ext cx="1123541" cy="422103"/>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1" name="Título 1"/>
          <p:cNvSpPr txBox="1">
            <a:spLocks/>
          </p:cNvSpPr>
          <p:nvPr/>
        </p:nvSpPr>
        <p:spPr>
          <a:xfrm>
            <a:off x="1484785" y="0"/>
            <a:ext cx="3793146" cy="97502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2500" b="1" dirty="0"/>
              <a:t>Organização e Arquitetura </a:t>
            </a:r>
            <a:r>
              <a:rPr lang="pt-BR" sz="2500" b="1" dirty="0" smtClean="0"/>
              <a:t>  de Computadores</a:t>
            </a:r>
            <a:endParaRPr lang="pt-BR" sz="2500" b="1" dirty="0"/>
          </a:p>
        </p:txBody>
      </p:sp>
      <p:sp>
        <p:nvSpPr>
          <p:cNvPr id="19" name="Retângulo de cantos arredondados 18"/>
          <p:cNvSpPr/>
          <p:nvPr/>
        </p:nvSpPr>
        <p:spPr>
          <a:xfrm>
            <a:off x="303101" y="1059557"/>
            <a:ext cx="4206019"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20" name="Retângulo de cantos arredondados 19"/>
          <p:cNvSpPr/>
          <p:nvPr/>
        </p:nvSpPr>
        <p:spPr>
          <a:xfrm>
            <a:off x="895349" y="1051243"/>
            <a:ext cx="3541763"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450" dirty="0"/>
              <a:t>Organização de sistemas de computadores</a:t>
            </a:r>
            <a:endParaRPr lang="pt-BR" sz="1450" dirty="0"/>
          </a:p>
        </p:txBody>
      </p:sp>
      <p:pic>
        <p:nvPicPr>
          <p:cNvPr id="24" name="Imagem 23"/>
          <p:cNvPicPr>
            <a:picLocks noChangeAspect="1"/>
          </p:cNvPicPr>
          <p:nvPr/>
        </p:nvPicPr>
        <p:blipFill>
          <a:blip r:embed="rId6"/>
          <a:stretch>
            <a:fillRect/>
          </a:stretch>
        </p:blipFill>
        <p:spPr>
          <a:xfrm>
            <a:off x="359837" y="1064975"/>
            <a:ext cx="494678" cy="358069"/>
          </a:xfrm>
          <a:prstGeom prst="rect">
            <a:avLst/>
          </a:prstGeom>
        </p:spPr>
      </p:pic>
      <p:pic>
        <p:nvPicPr>
          <p:cNvPr id="2" name="Imagem 1"/>
          <p:cNvPicPr>
            <a:picLocks noChangeAspect="1"/>
          </p:cNvPicPr>
          <p:nvPr/>
        </p:nvPicPr>
        <p:blipFill>
          <a:blip r:embed="rId7"/>
          <a:stretch>
            <a:fillRect/>
          </a:stretch>
        </p:blipFill>
        <p:spPr>
          <a:xfrm>
            <a:off x="359837" y="4016896"/>
            <a:ext cx="5930972" cy="2578981"/>
          </a:xfrm>
          <a:prstGeom prst="rect">
            <a:avLst/>
          </a:prstGeom>
        </p:spPr>
      </p:pic>
    </p:spTree>
    <p:extLst>
      <p:ext uri="{BB962C8B-B14F-4D97-AF65-F5344CB8AC3E}">
        <p14:creationId xmlns:p14="http://schemas.microsoft.com/office/powerpoint/2010/main" val="32850427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r>
              <a:rPr lang="pt-BR" sz="1400" dirty="0"/>
              <a:t>O processador, conhecido como Unidade Central de Processamento (CPU), é um chip instalado na placa-mãe do computador responsável por processar dados de acordo com instruções previamente armazenadas na memória principal</a:t>
            </a:r>
            <a:r>
              <a:rPr lang="pt-BR" sz="1400" dirty="0" smtClean="0"/>
              <a:t>.</a:t>
            </a:r>
          </a:p>
          <a:p>
            <a:pPr fontAlgn="base"/>
            <a:endParaRPr lang="pt-BR" sz="1400" dirty="0"/>
          </a:p>
          <a:p>
            <a:pPr fontAlgn="base"/>
            <a:r>
              <a:rPr lang="pt-BR" sz="1400" dirty="0"/>
              <a:t>Muitos confundem esse termo com toda a estrutura contida no gabinete do computador, mas esse conceito está incorreto</a:t>
            </a:r>
            <a:r>
              <a:rPr lang="pt-BR" sz="1400" dirty="0" smtClean="0"/>
              <a:t>.</a:t>
            </a:r>
          </a:p>
          <a:p>
            <a:pPr fontAlgn="base"/>
            <a:endParaRPr lang="pt-BR" sz="1400" dirty="0"/>
          </a:p>
          <a:p>
            <a:pPr fontAlgn="base"/>
            <a:r>
              <a:rPr lang="pt-BR" sz="1400" dirty="0"/>
              <a:t>O processador funciona de forma parecida ao cérebro humano. </a:t>
            </a:r>
            <a:endParaRPr lang="pt-BR" sz="1400" dirty="0" smtClean="0"/>
          </a:p>
          <a:p>
            <a:pPr fontAlgn="base"/>
            <a:endParaRPr lang="pt-BR" sz="1400" dirty="0"/>
          </a:p>
          <a:p>
            <a:pPr fontAlgn="base"/>
            <a:r>
              <a:rPr lang="pt-BR" sz="1400" dirty="0" smtClean="0"/>
              <a:t>Ele </a:t>
            </a:r>
            <a:r>
              <a:rPr lang="pt-BR" sz="1400" dirty="0"/>
              <a:t>executa tarefas que nos são perceptíveis e outras não. </a:t>
            </a:r>
            <a:endParaRPr lang="pt-BR" sz="1400" dirty="0" smtClean="0"/>
          </a:p>
          <a:p>
            <a:pPr fontAlgn="base"/>
            <a:endParaRPr lang="pt-BR" sz="1400" dirty="0"/>
          </a:p>
          <a:p>
            <a:pPr fontAlgn="base"/>
            <a:r>
              <a:rPr lang="pt-BR" sz="1400" dirty="0" smtClean="0"/>
              <a:t>Por </a:t>
            </a:r>
            <a:r>
              <a:rPr lang="pt-BR" sz="1400" dirty="0"/>
              <a:t>exemplo, não temos que lembrar constantemente de respirar, pois o processo é automático, mas se precisamos escovar os dentes precisamos nos lembrar (buscar na memória) de como fazê-lo.</a:t>
            </a:r>
          </a:p>
        </p:txBody>
      </p:sp>
      <p:grpSp>
        <p:nvGrpSpPr>
          <p:cNvPr id="6" name="Grupo 5"/>
          <p:cNvGrpSpPr/>
          <p:nvPr/>
        </p:nvGrpSpPr>
        <p:grpSpPr>
          <a:xfrm>
            <a:off x="6348841" y="1532888"/>
            <a:ext cx="450850" cy="8028624"/>
            <a:chOff x="6348841" y="1532888"/>
            <a:chExt cx="450850" cy="8028624"/>
          </a:xfrm>
        </p:grpSpPr>
        <p:sp>
          <p:nvSpPr>
            <p:cNvPr id="22" name="Retângulo de cantos arredondados 21"/>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lang="pt-BR" b="1" dirty="0" smtClean="0"/>
                <a:t>                                        </a:t>
              </a:r>
              <a:r>
                <a:rPr lang="pt-BR" b="1" dirty="0"/>
                <a:t>UNIDADE CENTRAL DE PROCESSAMENTO (CPU)</a:t>
              </a:r>
              <a:endParaRPr lang="pt-BR" dirty="0"/>
            </a:p>
          </p:txBody>
        </p:sp>
        <p:pic>
          <p:nvPicPr>
            <p:cNvPr id="23" name="Imagem 22"/>
            <p:cNvPicPr>
              <a:picLocks noChangeAspect="1"/>
            </p:cNvPicPr>
            <p:nvPr/>
          </p:nvPicPr>
          <p:blipFill>
            <a:blip r:embed="rId5"/>
            <a:stretch>
              <a:fillRect/>
            </a:stretch>
          </p:blipFill>
          <p:spPr>
            <a:xfrm rot="5400000">
              <a:off x="6010271" y="1978961"/>
              <a:ext cx="1123541" cy="422103"/>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1" name="Título 1"/>
          <p:cNvSpPr txBox="1">
            <a:spLocks/>
          </p:cNvSpPr>
          <p:nvPr/>
        </p:nvSpPr>
        <p:spPr>
          <a:xfrm>
            <a:off x="1484785" y="0"/>
            <a:ext cx="3793146" cy="97502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2500" b="1" dirty="0"/>
              <a:t>Organização e Arquitetura </a:t>
            </a:r>
            <a:r>
              <a:rPr lang="pt-BR" sz="2500" b="1" dirty="0" smtClean="0"/>
              <a:t>  de Computadores</a:t>
            </a:r>
            <a:endParaRPr lang="pt-BR" sz="2500" b="1" dirty="0"/>
          </a:p>
        </p:txBody>
      </p:sp>
      <p:sp>
        <p:nvSpPr>
          <p:cNvPr id="19" name="Retângulo de cantos arredondados 18"/>
          <p:cNvSpPr/>
          <p:nvPr/>
        </p:nvSpPr>
        <p:spPr>
          <a:xfrm>
            <a:off x="303101" y="1059557"/>
            <a:ext cx="4206019"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20" name="Retângulo de cantos arredondados 19"/>
          <p:cNvSpPr/>
          <p:nvPr/>
        </p:nvSpPr>
        <p:spPr>
          <a:xfrm>
            <a:off x="895349" y="1051243"/>
            <a:ext cx="3541763"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450" dirty="0"/>
              <a:t>Organização de sistemas de computadores</a:t>
            </a:r>
            <a:endParaRPr lang="pt-BR" sz="1450" dirty="0"/>
          </a:p>
        </p:txBody>
      </p:sp>
      <p:pic>
        <p:nvPicPr>
          <p:cNvPr id="24" name="Imagem 23"/>
          <p:cNvPicPr>
            <a:picLocks noChangeAspect="1"/>
          </p:cNvPicPr>
          <p:nvPr/>
        </p:nvPicPr>
        <p:blipFill>
          <a:blip r:embed="rId6"/>
          <a:stretch>
            <a:fillRect/>
          </a:stretch>
        </p:blipFill>
        <p:spPr>
          <a:xfrm>
            <a:off x="359837" y="1064975"/>
            <a:ext cx="494678" cy="358069"/>
          </a:xfrm>
          <a:prstGeom prst="rect">
            <a:avLst/>
          </a:prstGeom>
        </p:spPr>
      </p:pic>
      <p:pic>
        <p:nvPicPr>
          <p:cNvPr id="3" name="Imagem 2"/>
          <p:cNvPicPr>
            <a:picLocks noChangeAspect="1"/>
          </p:cNvPicPr>
          <p:nvPr/>
        </p:nvPicPr>
        <p:blipFill>
          <a:blip r:embed="rId7"/>
          <a:stretch>
            <a:fillRect/>
          </a:stretch>
        </p:blipFill>
        <p:spPr>
          <a:xfrm>
            <a:off x="501871" y="5241032"/>
            <a:ext cx="5665272" cy="2940546"/>
          </a:xfrm>
          <a:prstGeom prst="rect">
            <a:avLst/>
          </a:prstGeom>
        </p:spPr>
      </p:pic>
    </p:spTree>
    <p:extLst>
      <p:ext uri="{BB962C8B-B14F-4D97-AF65-F5344CB8AC3E}">
        <p14:creationId xmlns:p14="http://schemas.microsoft.com/office/powerpoint/2010/main" val="6895108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ítulo 1"/>
          <p:cNvSpPr txBox="1">
            <a:spLocks/>
          </p:cNvSpPr>
          <p:nvPr/>
        </p:nvSpPr>
        <p:spPr>
          <a:xfrm>
            <a:off x="428604" y="1023910"/>
            <a:ext cx="6286544" cy="8358246"/>
          </a:xfrm>
          <a:prstGeom prst="rect">
            <a:avLst/>
          </a:prstGeom>
        </p:spPr>
        <p:txBody>
          <a:bodyPr vert="horz" lIns="91440" tIns="45720" rIns="91440" bIns="45720" rtlCol="0" anchor="t" anchorCtr="0">
            <a:noAutofit/>
          </a:bodyPr>
          <a:lstStyle/>
          <a:p>
            <a:pPr marL="0" marR="0" lvl="0" indent="0" defTabSz="914400" rtl="0" eaLnBrk="1" fontAlgn="auto" latinLnBrk="0" hangingPunct="1">
              <a:lnSpc>
                <a:spcPct val="100000"/>
              </a:lnSpc>
              <a:spcBef>
                <a:spcPct val="0"/>
              </a:spcBef>
              <a:spcAft>
                <a:spcPts val="0"/>
              </a:spcAft>
              <a:buClrTx/>
              <a:buSzTx/>
              <a:buFontTx/>
              <a:buNone/>
              <a:tabLst/>
              <a:defRPr/>
            </a:pPr>
            <a:endParaRPr lang="pt-BR" sz="2800" dirty="0" smtClean="0">
              <a:latin typeface="+mj-lt"/>
              <a:ea typeface="+mj-ea"/>
              <a:cs typeface="+mj-cs"/>
            </a:endParaRPr>
          </a:p>
          <a:p>
            <a:pPr marL="0" marR="0" lvl="0" indent="0" algn="r" defTabSz="914400" rtl="0" eaLnBrk="1" fontAlgn="auto" latinLnBrk="0" hangingPunct="1">
              <a:lnSpc>
                <a:spcPct val="100000"/>
              </a:lnSpc>
              <a:spcBef>
                <a:spcPct val="0"/>
              </a:spcBef>
              <a:spcAft>
                <a:spcPts val="0"/>
              </a:spcAft>
              <a:buClrTx/>
              <a:buSzTx/>
              <a:buFontTx/>
              <a:buNone/>
              <a:tabLst/>
              <a:defRPr/>
            </a:pPr>
            <a:r>
              <a:rPr lang="pt-BR" sz="2800" dirty="0" smtClean="0">
                <a:latin typeface="+mj-lt"/>
                <a:ea typeface="+mj-ea"/>
                <a:cs typeface="+mj-cs"/>
              </a:rPr>
              <a:t>                                                                 </a:t>
            </a:r>
          </a:p>
          <a:p>
            <a:pPr marL="0" marR="0" lvl="0" indent="0" algn="r" defTabSz="914400" rtl="0" eaLnBrk="1" fontAlgn="auto" latinLnBrk="0" hangingPunct="1">
              <a:lnSpc>
                <a:spcPct val="100000"/>
              </a:lnSpc>
              <a:spcBef>
                <a:spcPct val="0"/>
              </a:spcBef>
              <a:spcAft>
                <a:spcPts val="0"/>
              </a:spcAft>
              <a:buClrTx/>
              <a:buSzTx/>
              <a:buFontTx/>
              <a:buNone/>
              <a:tabLst/>
              <a:defRPr/>
            </a:pPr>
            <a:endParaRPr lang="pt-BR" sz="2800" dirty="0" smtClean="0">
              <a:latin typeface="+mj-lt"/>
              <a:ea typeface="+mj-ea"/>
              <a:cs typeface="+mj-cs"/>
            </a:endParaRPr>
          </a:p>
          <a:p>
            <a:pPr marL="0" marR="0" lvl="0" indent="0" algn="r" defTabSz="914400" rtl="0" eaLnBrk="1" fontAlgn="auto" latinLnBrk="0" hangingPunct="1">
              <a:lnSpc>
                <a:spcPct val="100000"/>
              </a:lnSpc>
              <a:spcBef>
                <a:spcPct val="0"/>
              </a:spcBef>
              <a:spcAft>
                <a:spcPts val="0"/>
              </a:spcAft>
              <a:buClrTx/>
              <a:buSzTx/>
              <a:buFontTx/>
              <a:buNone/>
              <a:tabLst/>
              <a:defRPr/>
            </a:pPr>
            <a:endParaRPr lang="pt-BR" sz="2800" dirty="0" smtClean="0">
              <a:latin typeface="+mj-lt"/>
              <a:ea typeface="+mj-ea"/>
              <a:cs typeface="+mj-cs"/>
            </a:endParaRPr>
          </a:p>
          <a:p>
            <a:pPr marL="0" marR="0" lvl="0" indent="0" algn="r" defTabSz="914400" rtl="0" eaLnBrk="1" fontAlgn="auto" latinLnBrk="0" hangingPunct="1">
              <a:lnSpc>
                <a:spcPct val="100000"/>
              </a:lnSpc>
              <a:spcBef>
                <a:spcPct val="0"/>
              </a:spcBef>
              <a:spcAft>
                <a:spcPts val="0"/>
              </a:spcAft>
              <a:buClrTx/>
              <a:buSzTx/>
              <a:buFontTx/>
              <a:buNone/>
              <a:tabLst/>
              <a:defRPr/>
            </a:pPr>
            <a:endParaRPr lang="pt-BR" sz="2800" dirty="0" smtClean="0">
              <a:latin typeface="+mj-lt"/>
              <a:ea typeface="+mj-ea"/>
              <a:cs typeface="+mj-cs"/>
            </a:endParaRPr>
          </a:p>
          <a:p>
            <a:pPr marL="0" marR="0" lvl="0" indent="0" algn="r" defTabSz="914400" rtl="0" eaLnBrk="1" fontAlgn="auto" latinLnBrk="0" hangingPunct="1">
              <a:lnSpc>
                <a:spcPct val="100000"/>
              </a:lnSpc>
              <a:spcBef>
                <a:spcPct val="0"/>
              </a:spcBef>
              <a:spcAft>
                <a:spcPts val="0"/>
              </a:spcAft>
              <a:buClrTx/>
              <a:buSzTx/>
              <a:buFontTx/>
              <a:buNone/>
              <a:tabLst/>
              <a:defRPr/>
            </a:pPr>
            <a:endParaRPr lang="pt-BR" sz="2800" dirty="0" smtClean="0">
              <a:latin typeface="+mj-lt"/>
              <a:ea typeface="+mj-ea"/>
              <a:cs typeface="+mj-cs"/>
            </a:endParaRPr>
          </a:p>
          <a:p>
            <a:pPr marL="0" marR="0" lvl="0" indent="0" algn="r" defTabSz="914400" rtl="0" eaLnBrk="1" fontAlgn="auto" latinLnBrk="0" hangingPunct="1">
              <a:lnSpc>
                <a:spcPct val="100000"/>
              </a:lnSpc>
              <a:spcBef>
                <a:spcPct val="0"/>
              </a:spcBef>
              <a:spcAft>
                <a:spcPts val="0"/>
              </a:spcAft>
              <a:buClrTx/>
              <a:buSzTx/>
              <a:buFontTx/>
              <a:buNone/>
              <a:tabLst/>
              <a:defRPr/>
            </a:pPr>
            <a:endParaRPr lang="pt-BR" sz="2800" dirty="0" smtClean="0">
              <a:latin typeface="+mj-lt"/>
              <a:ea typeface="+mj-ea"/>
              <a:cs typeface="+mj-cs"/>
            </a:endParaRPr>
          </a:p>
          <a:p>
            <a:pPr marL="0" marR="0" lvl="0" indent="0" algn="r" defTabSz="914400" rtl="0" eaLnBrk="1" fontAlgn="auto" latinLnBrk="0" hangingPunct="1">
              <a:lnSpc>
                <a:spcPct val="100000"/>
              </a:lnSpc>
              <a:spcBef>
                <a:spcPct val="0"/>
              </a:spcBef>
              <a:spcAft>
                <a:spcPts val="0"/>
              </a:spcAft>
              <a:buClrTx/>
              <a:buSzTx/>
              <a:buFontTx/>
              <a:buNone/>
              <a:tabLst/>
              <a:defRPr/>
            </a:pPr>
            <a:endParaRPr lang="pt-BR" sz="2800" dirty="0" smtClean="0">
              <a:latin typeface="+mj-lt"/>
              <a:ea typeface="+mj-ea"/>
              <a:cs typeface="+mj-cs"/>
            </a:endParaRPr>
          </a:p>
          <a:p>
            <a:pPr marL="0" marR="0" lvl="0" indent="0" algn="r" defTabSz="914400" rtl="0" eaLnBrk="1" fontAlgn="auto" latinLnBrk="0" hangingPunct="1">
              <a:lnSpc>
                <a:spcPct val="100000"/>
              </a:lnSpc>
              <a:spcBef>
                <a:spcPct val="0"/>
              </a:spcBef>
              <a:spcAft>
                <a:spcPts val="0"/>
              </a:spcAft>
              <a:buClrTx/>
              <a:buSzTx/>
              <a:buFontTx/>
              <a:buNone/>
              <a:tabLst/>
              <a:defRPr/>
            </a:pPr>
            <a:endParaRPr lang="pt-BR" sz="2800" dirty="0" smtClean="0">
              <a:latin typeface="+mj-lt"/>
              <a:ea typeface="+mj-ea"/>
              <a:cs typeface="+mj-cs"/>
            </a:endParaRPr>
          </a:p>
          <a:p>
            <a:pPr marL="0" marR="0" lvl="0" indent="0" algn="r" defTabSz="914400" rtl="0" eaLnBrk="1" fontAlgn="auto" latinLnBrk="0" hangingPunct="1">
              <a:lnSpc>
                <a:spcPct val="100000"/>
              </a:lnSpc>
              <a:spcBef>
                <a:spcPct val="0"/>
              </a:spcBef>
              <a:spcAft>
                <a:spcPts val="0"/>
              </a:spcAft>
              <a:buClrTx/>
              <a:buSzTx/>
              <a:buFontTx/>
              <a:buNone/>
              <a:tabLst/>
              <a:defRPr/>
            </a:pPr>
            <a:endParaRPr lang="pt-BR" sz="2800" dirty="0" smtClean="0">
              <a:latin typeface="+mj-lt"/>
              <a:ea typeface="+mj-ea"/>
              <a:cs typeface="+mj-cs"/>
            </a:endParaRPr>
          </a:p>
          <a:p>
            <a:pPr marL="0" marR="0" lvl="0" indent="0" algn="r" defTabSz="914400" rtl="0" eaLnBrk="1" fontAlgn="auto" latinLnBrk="0" hangingPunct="1">
              <a:lnSpc>
                <a:spcPct val="100000"/>
              </a:lnSpc>
              <a:spcBef>
                <a:spcPct val="0"/>
              </a:spcBef>
              <a:spcAft>
                <a:spcPts val="0"/>
              </a:spcAft>
              <a:buClrTx/>
              <a:buSzTx/>
              <a:buFontTx/>
              <a:buNone/>
              <a:tabLst/>
              <a:defRPr/>
            </a:pPr>
            <a:r>
              <a:rPr lang="pt-BR" sz="2800" dirty="0" smtClean="0">
                <a:latin typeface="+mj-lt"/>
                <a:ea typeface="+mj-ea"/>
                <a:cs typeface="+mj-cs"/>
              </a:rPr>
              <a:t>Autores</a:t>
            </a:r>
          </a:p>
          <a:p>
            <a:pPr>
              <a:spcBef>
                <a:spcPct val="0"/>
              </a:spcBef>
              <a:defRPr/>
            </a:pPr>
            <a:r>
              <a:rPr kumimoji="0" lang="pt-BR" sz="2800" b="0" i="0" u="none" strike="noStrike" kern="1200" cap="none" spc="0" normalizeH="0" baseline="0" noProof="0" dirty="0" smtClean="0">
                <a:ln>
                  <a:noFill/>
                </a:ln>
                <a:solidFill>
                  <a:schemeClr val="tx1"/>
                </a:solidFill>
                <a:effectLst/>
                <a:uLnTx/>
                <a:uFillTx/>
                <a:latin typeface="+mj-lt"/>
                <a:ea typeface="+mj-ea"/>
                <a:cs typeface="+mj-cs"/>
              </a:rPr>
              <a:t>                          </a:t>
            </a:r>
          </a:p>
          <a:p>
            <a:pPr>
              <a:spcBef>
                <a:spcPct val="0"/>
              </a:spcBef>
              <a:defRPr/>
            </a:pPr>
            <a:r>
              <a:rPr lang="pt-BR" sz="2800" dirty="0">
                <a:latin typeface="+mj-lt"/>
                <a:ea typeface="+mj-ea"/>
                <a:cs typeface="+mj-cs"/>
              </a:rPr>
              <a:t> </a:t>
            </a:r>
            <a:r>
              <a:rPr lang="pt-BR" sz="2800" dirty="0" smtClean="0">
                <a:latin typeface="+mj-lt"/>
                <a:ea typeface="+mj-ea"/>
                <a:cs typeface="+mj-cs"/>
              </a:rPr>
              <a:t>                               </a:t>
            </a:r>
            <a:r>
              <a:rPr kumimoji="0" lang="pt-BR" sz="2400" b="1" i="0" u="none" strike="noStrike" kern="1200" cap="none" spc="0" normalizeH="0" baseline="0" noProof="0" dirty="0" smtClean="0">
                <a:ln>
                  <a:noFill/>
                </a:ln>
                <a:solidFill>
                  <a:schemeClr val="tx1"/>
                </a:solidFill>
                <a:effectLst/>
                <a:uLnTx/>
                <a:uFillTx/>
                <a:latin typeface="+mj-lt"/>
                <a:ea typeface="+mj-ea"/>
                <a:cs typeface="+mj-cs"/>
              </a:rPr>
              <a:t>Mariana Carvalho H</a:t>
            </a:r>
            <a:r>
              <a:rPr lang="pt-BR" sz="2400" b="1" dirty="0" smtClean="0">
                <a:latin typeface="+mj-lt"/>
              </a:rPr>
              <a:t>enrique</a:t>
            </a:r>
            <a:endParaRPr kumimoji="0" lang="pt-BR" sz="2400" b="1" i="0" u="none" strike="noStrike" kern="1200" cap="none" spc="0" normalizeH="0" baseline="0" noProof="0" dirty="0" smtClean="0">
              <a:ln>
                <a:noFill/>
              </a:ln>
              <a:solidFill>
                <a:schemeClr val="tx1"/>
              </a:solidFill>
              <a:effectLst/>
              <a:uLnTx/>
              <a:uFillTx/>
              <a:latin typeface="+mj-lt"/>
              <a:ea typeface="+mj-ea"/>
              <a:cs typeface="+mj-cs"/>
            </a:endParaRPr>
          </a:p>
          <a:p>
            <a:pPr marL="0" marR="0" lvl="0" indent="0" algn="r" defTabSz="914400" rtl="0" eaLnBrk="1" fontAlgn="auto" latinLnBrk="0" hangingPunct="1">
              <a:lnSpc>
                <a:spcPct val="100000"/>
              </a:lnSpc>
              <a:spcBef>
                <a:spcPct val="0"/>
              </a:spcBef>
              <a:spcAft>
                <a:spcPts val="0"/>
              </a:spcAft>
              <a:buClrTx/>
              <a:buSzTx/>
              <a:buFontTx/>
              <a:buNone/>
              <a:tabLst/>
              <a:defRPr/>
            </a:pPr>
            <a:r>
              <a:rPr kumimoji="0" lang="pt-BR" sz="2400" b="1" i="0" u="none" strike="noStrike" kern="1200" cap="none" spc="0" normalizeH="0" baseline="0" noProof="0" dirty="0" smtClean="0">
                <a:ln>
                  <a:noFill/>
                </a:ln>
                <a:solidFill>
                  <a:schemeClr val="tx1"/>
                </a:solidFill>
                <a:effectLst/>
                <a:uLnTx/>
                <a:uFillTx/>
                <a:latin typeface="+mj-lt"/>
                <a:ea typeface="+mj-ea"/>
                <a:cs typeface="+mj-cs"/>
              </a:rPr>
              <a:t>Cleilson </a:t>
            </a:r>
            <a:r>
              <a:rPr kumimoji="0" lang="pt-BR" sz="2400" b="1" i="0" u="none" strike="noStrike" kern="1200" cap="none" spc="0" normalizeH="0" noProof="0" dirty="0" smtClean="0">
                <a:ln>
                  <a:noFill/>
                </a:ln>
                <a:solidFill>
                  <a:schemeClr val="tx1"/>
                </a:solidFill>
                <a:effectLst/>
                <a:uLnTx/>
                <a:uFillTx/>
                <a:latin typeface="+mj-lt"/>
                <a:ea typeface="+mj-ea"/>
                <a:cs typeface="+mj-cs"/>
              </a:rPr>
              <a:t>Henrique de Araujo</a:t>
            </a:r>
            <a:endParaRPr kumimoji="0" lang="pt-BR" sz="2400" b="1" i="0" u="none" strike="noStrike" kern="1200" cap="none" spc="0" normalizeH="0" baseline="0" noProof="0" dirty="0">
              <a:ln>
                <a:noFill/>
              </a:ln>
              <a:solidFill>
                <a:schemeClr val="tx1"/>
              </a:solidFill>
              <a:effectLst/>
              <a:uLnTx/>
              <a:uFillTx/>
              <a:latin typeface="+mj-lt"/>
              <a:ea typeface="+mj-ea"/>
              <a:cs typeface="+mj-cs"/>
            </a:endParaRPr>
          </a:p>
        </p:txBody>
      </p:sp>
      <p:pic>
        <p:nvPicPr>
          <p:cNvPr id="14" name="Imagem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04989" y="7041232"/>
            <a:ext cx="2007971" cy="200797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7" name="Conector reto 16"/>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pic>
        <p:nvPicPr>
          <p:cNvPr id="18"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10" name="Cruz 9"/>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Cruz 10"/>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 name="Retângulo 11"/>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13" name="Retângulo 12"/>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pic>
        <p:nvPicPr>
          <p:cNvPr id="2" name="Imagem 1"/>
          <p:cNvPicPr>
            <a:picLocks noChangeAspect="1"/>
          </p:cNvPicPr>
          <p:nvPr/>
        </p:nvPicPr>
        <p:blipFill>
          <a:blip r:embed="rId5"/>
          <a:stretch>
            <a:fillRect/>
          </a:stretch>
        </p:blipFill>
        <p:spPr>
          <a:xfrm>
            <a:off x="4581128" y="5220545"/>
            <a:ext cx="696756" cy="678237"/>
          </a:xfrm>
          <a:prstGeom prst="rect">
            <a:avLst/>
          </a:prstGeom>
        </p:spPr>
      </p:pic>
      <p:sp>
        <p:nvSpPr>
          <p:cNvPr id="15" name="Título 1"/>
          <p:cNvSpPr txBox="1">
            <a:spLocks/>
          </p:cNvSpPr>
          <p:nvPr/>
        </p:nvSpPr>
        <p:spPr>
          <a:xfrm>
            <a:off x="1484785" y="0"/>
            <a:ext cx="3793146" cy="97502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2500" b="1" dirty="0"/>
              <a:t>Organização e Arquitetura </a:t>
            </a:r>
            <a:r>
              <a:rPr lang="pt-BR" sz="2500" b="1" dirty="0" smtClean="0"/>
              <a:t>  de Computadores</a:t>
            </a:r>
            <a:endParaRPr lang="pt-BR" sz="2500" b="1" dirty="0"/>
          </a:p>
        </p:txBody>
      </p:sp>
    </p:spTree>
    <p:extLst>
      <p:ext uri="{BB962C8B-B14F-4D97-AF65-F5344CB8AC3E}">
        <p14:creationId xmlns:p14="http://schemas.microsoft.com/office/powerpoint/2010/main" val="322253069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r>
              <a:rPr lang="pt-BR" sz="1400" dirty="0"/>
              <a:t>O processador é composto por uma Unidade de Controle e uma Unidade Lógica e Aritmética. </a:t>
            </a:r>
            <a:endParaRPr lang="pt-BR" sz="1400" dirty="0" smtClean="0"/>
          </a:p>
          <a:p>
            <a:pPr fontAlgn="base"/>
            <a:endParaRPr lang="pt-BR" sz="1400" dirty="0"/>
          </a:p>
          <a:p>
            <a:pPr fontAlgn="base"/>
            <a:r>
              <a:rPr lang="pt-BR" sz="1400" dirty="0" smtClean="0"/>
              <a:t>Juntamente </a:t>
            </a:r>
            <a:r>
              <a:rPr lang="pt-BR" sz="1400" dirty="0"/>
              <a:t>com a memória e os dispositivos de entrada e saída realizam o processo de busca, leitura, execução, processamento e gravação das instruções previamente armazenadas. </a:t>
            </a:r>
            <a:endParaRPr lang="pt-BR" sz="1400" dirty="0" smtClean="0"/>
          </a:p>
          <a:p>
            <a:pPr fontAlgn="base"/>
            <a:endParaRPr lang="pt-BR" sz="1400" dirty="0"/>
          </a:p>
          <a:p>
            <a:pPr fontAlgn="base"/>
            <a:r>
              <a:rPr lang="pt-BR" sz="1400" dirty="0" smtClean="0"/>
              <a:t>Esse </a:t>
            </a:r>
            <a:r>
              <a:rPr lang="pt-BR" sz="1400" dirty="0"/>
              <a:t>ciclo é conhecido como “</a:t>
            </a:r>
            <a:r>
              <a:rPr lang="pt-BR" sz="1400" b="1" dirty="0"/>
              <a:t>buscar-decodificar-executar</a:t>
            </a:r>
            <a:r>
              <a:rPr lang="pt-BR" sz="1400" dirty="0" smtClean="0"/>
              <a:t>”.</a:t>
            </a:r>
          </a:p>
          <a:p>
            <a:pPr fontAlgn="base"/>
            <a:endParaRPr lang="pt-BR" sz="1400" dirty="0"/>
          </a:p>
          <a:p>
            <a:pPr fontAlgn="base"/>
            <a:r>
              <a:rPr lang="pt-BR" sz="1400" dirty="0"/>
              <a:t>Os processadores em geral mantêm uma busca de instrução em uma sequência de endereço de memória mais alto. </a:t>
            </a:r>
            <a:endParaRPr lang="pt-BR" sz="1400" dirty="0" smtClean="0"/>
          </a:p>
          <a:p>
            <a:pPr fontAlgn="base"/>
            <a:endParaRPr lang="pt-BR" sz="1400" dirty="0"/>
          </a:p>
          <a:p>
            <a:pPr fontAlgn="base"/>
            <a:r>
              <a:rPr lang="pt-BR" sz="1400" dirty="0" smtClean="0"/>
              <a:t>Por </a:t>
            </a:r>
            <a:r>
              <a:rPr lang="pt-BR" sz="1400" dirty="0"/>
              <a:t>exemplo, se ele localizou uma palavra no local 100, na seguinte busca ele irá procurar no local 101, 102, 103 e adiante. </a:t>
            </a:r>
            <a:endParaRPr lang="pt-BR" sz="1400" dirty="0" smtClean="0"/>
          </a:p>
          <a:p>
            <a:pPr fontAlgn="base"/>
            <a:endParaRPr lang="pt-BR" sz="1400" dirty="0"/>
          </a:p>
          <a:p>
            <a:pPr fontAlgn="base"/>
            <a:r>
              <a:rPr lang="pt-BR" sz="1400" dirty="0" smtClean="0"/>
              <a:t>Isso </a:t>
            </a:r>
            <a:r>
              <a:rPr lang="pt-BR" sz="1400" dirty="0"/>
              <a:t>significa que a instrução lida foi carregada em um registrador de instrução (IR), e é lá que ficam as “ações” que o processador deve tomar nas próximas pesquisas.</a:t>
            </a:r>
          </a:p>
        </p:txBody>
      </p:sp>
      <p:grpSp>
        <p:nvGrpSpPr>
          <p:cNvPr id="6" name="Grupo 5"/>
          <p:cNvGrpSpPr/>
          <p:nvPr/>
        </p:nvGrpSpPr>
        <p:grpSpPr>
          <a:xfrm>
            <a:off x="6348841" y="1532888"/>
            <a:ext cx="450850" cy="8028624"/>
            <a:chOff x="6348841" y="1532888"/>
            <a:chExt cx="450850" cy="8028624"/>
          </a:xfrm>
        </p:grpSpPr>
        <p:sp>
          <p:nvSpPr>
            <p:cNvPr id="22" name="Retângulo de cantos arredondados 21"/>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lang="pt-BR" b="1" dirty="0" smtClean="0"/>
                <a:t>                                        </a:t>
              </a:r>
              <a:r>
                <a:rPr lang="pt-BR" b="1" dirty="0"/>
                <a:t>UNIDADE CENTRAL DE PROCESSAMENTO (CPU)</a:t>
              </a:r>
              <a:endParaRPr lang="pt-BR" dirty="0"/>
            </a:p>
          </p:txBody>
        </p:sp>
        <p:pic>
          <p:nvPicPr>
            <p:cNvPr id="23" name="Imagem 22"/>
            <p:cNvPicPr>
              <a:picLocks noChangeAspect="1"/>
            </p:cNvPicPr>
            <p:nvPr/>
          </p:nvPicPr>
          <p:blipFill>
            <a:blip r:embed="rId5"/>
            <a:stretch>
              <a:fillRect/>
            </a:stretch>
          </p:blipFill>
          <p:spPr>
            <a:xfrm rot="5400000">
              <a:off x="6010271" y="1978961"/>
              <a:ext cx="1123541" cy="422103"/>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1" name="Título 1"/>
          <p:cNvSpPr txBox="1">
            <a:spLocks/>
          </p:cNvSpPr>
          <p:nvPr/>
        </p:nvSpPr>
        <p:spPr>
          <a:xfrm>
            <a:off x="1484785" y="0"/>
            <a:ext cx="3793146" cy="97502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2500" b="1" dirty="0"/>
              <a:t>Organização e Arquitetura </a:t>
            </a:r>
            <a:r>
              <a:rPr lang="pt-BR" sz="2500" b="1" dirty="0" smtClean="0"/>
              <a:t>  de Computadores</a:t>
            </a:r>
            <a:endParaRPr lang="pt-BR" sz="2500" b="1" dirty="0"/>
          </a:p>
        </p:txBody>
      </p:sp>
      <p:sp>
        <p:nvSpPr>
          <p:cNvPr id="19" name="Retângulo de cantos arredondados 18"/>
          <p:cNvSpPr/>
          <p:nvPr/>
        </p:nvSpPr>
        <p:spPr>
          <a:xfrm>
            <a:off x="303101" y="1059557"/>
            <a:ext cx="4206019"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20" name="Retângulo de cantos arredondados 19"/>
          <p:cNvSpPr/>
          <p:nvPr/>
        </p:nvSpPr>
        <p:spPr>
          <a:xfrm>
            <a:off x="895349" y="1051243"/>
            <a:ext cx="3541763"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450" dirty="0"/>
              <a:t>Organização de sistemas de computadores</a:t>
            </a:r>
            <a:endParaRPr lang="pt-BR" sz="1450" dirty="0"/>
          </a:p>
        </p:txBody>
      </p:sp>
      <p:pic>
        <p:nvPicPr>
          <p:cNvPr id="24" name="Imagem 23"/>
          <p:cNvPicPr>
            <a:picLocks noChangeAspect="1"/>
          </p:cNvPicPr>
          <p:nvPr/>
        </p:nvPicPr>
        <p:blipFill>
          <a:blip r:embed="rId6"/>
          <a:stretch>
            <a:fillRect/>
          </a:stretch>
        </p:blipFill>
        <p:spPr>
          <a:xfrm>
            <a:off x="359837" y="1064975"/>
            <a:ext cx="494678" cy="358069"/>
          </a:xfrm>
          <a:prstGeom prst="rect">
            <a:avLst/>
          </a:prstGeom>
        </p:spPr>
      </p:pic>
    </p:spTree>
    <p:extLst>
      <p:ext uri="{BB962C8B-B14F-4D97-AF65-F5344CB8AC3E}">
        <p14:creationId xmlns:p14="http://schemas.microsoft.com/office/powerpoint/2010/main" val="32335703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r>
              <a:rPr lang="pt-BR" sz="1400" b="1" dirty="0" smtClean="0"/>
              <a:t>Unidade de Controle (UC)</a:t>
            </a:r>
          </a:p>
          <a:p>
            <a:pPr fontAlgn="base"/>
            <a:endParaRPr lang="pt-BR" sz="1400" b="1" dirty="0"/>
          </a:p>
          <a:p>
            <a:pPr fontAlgn="base"/>
            <a:endParaRPr lang="pt-BR" sz="1400" b="1" dirty="0" smtClean="0"/>
          </a:p>
          <a:p>
            <a:pPr fontAlgn="base"/>
            <a:endParaRPr lang="pt-BR" sz="1400" b="1" dirty="0"/>
          </a:p>
          <a:p>
            <a:pPr fontAlgn="base"/>
            <a:endParaRPr lang="pt-BR" sz="1400" b="1" dirty="0" smtClean="0"/>
          </a:p>
          <a:p>
            <a:pPr fontAlgn="base"/>
            <a:endParaRPr lang="pt-BR" sz="1400" b="1" dirty="0"/>
          </a:p>
          <a:p>
            <a:pPr fontAlgn="base"/>
            <a:endParaRPr lang="pt-BR" sz="1400" b="1" dirty="0" smtClean="0"/>
          </a:p>
          <a:p>
            <a:pPr fontAlgn="base"/>
            <a:endParaRPr lang="pt-BR" sz="1400" b="1" dirty="0"/>
          </a:p>
          <a:p>
            <a:pPr fontAlgn="base"/>
            <a:endParaRPr lang="pt-BR" sz="1400" b="1" dirty="0" smtClean="0"/>
          </a:p>
          <a:p>
            <a:pPr fontAlgn="base"/>
            <a:endParaRPr lang="pt-BR" sz="1400" b="1" dirty="0"/>
          </a:p>
          <a:p>
            <a:pPr fontAlgn="base"/>
            <a:endParaRPr lang="pt-BR" sz="1400" b="1" dirty="0" smtClean="0"/>
          </a:p>
          <a:p>
            <a:pPr fontAlgn="base"/>
            <a:endParaRPr lang="pt-BR" sz="1400" b="1" dirty="0"/>
          </a:p>
          <a:p>
            <a:pPr fontAlgn="base"/>
            <a:endParaRPr lang="pt-BR" sz="1400" b="1" dirty="0" smtClean="0"/>
          </a:p>
          <a:p>
            <a:pPr fontAlgn="base"/>
            <a:r>
              <a:rPr lang="pt-BR" sz="1400" dirty="0"/>
              <a:t>Podemos considerar que a Unidade de Controle (UC) é o cérebro do processador. </a:t>
            </a:r>
            <a:endParaRPr lang="pt-BR" sz="1400" dirty="0" smtClean="0"/>
          </a:p>
          <a:p>
            <a:pPr fontAlgn="base"/>
            <a:endParaRPr lang="pt-BR" sz="1400" dirty="0"/>
          </a:p>
          <a:p>
            <a:pPr fontAlgn="base"/>
            <a:r>
              <a:rPr lang="pt-BR" sz="1400" dirty="0" smtClean="0"/>
              <a:t>Ela </a:t>
            </a:r>
            <a:r>
              <a:rPr lang="pt-BR" sz="1400" dirty="0"/>
              <a:t>fica armazenada dentro do chip juntamente com a ULA e é responsável por controlar a operação da CPU. </a:t>
            </a:r>
            <a:endParaRPr lang="pt-BR" sz="1400" dirty="0" smtClean="0"/>
          </a:p>
          <a:p>
            <a:pPr fontAlgn="base"/>
            <a:endParaRPr lang="pt-BR" sz="1400" dirty="0"/>
          </a:p>
          <a:p>
            <a:pPr fontAlgn="base"/>
            <a:r>
              <a:rPr lang="pt-BR" sz="1400" dirty="0" smtClean="0"/>
              <a:t>A </a:t>
            </a:r>
            <a:r>
              <a:rPr lang="pt-BR" sz="1400" dirty="0"/>
              <a:t>UC busca as instruções na memória principal e as envia para a ULA, informando também a sequência em que elas devem ser executadas</a:t>
            </a:r>
            <a:r>
              <a:rPr lang="pt-BR" sz="1400" dirty="0" smtClean="0"/>
              <a:t>.</a:t>
            </a:r>
          </a:p>
          <a:p>
            <a:pPr fontAlgn="base"/>
            <a:endParaRPr lang="pt-BR" sz="1400" dirty="0"/>
          </a:p>
          <a:p>
            <a:pPr fontAlgn="base"/>
            <a:r>
              <a:rPr lang="pt-BR" sz="1400" dirty="0" smtClean="0"/>
              <a:t>Devemos </a:t>
            </a:r>
            <a:r>
              <a:rPr lang="pt-BR" sz="1400" dirty="0"/>
              <a:t>lembrar que a UC não processa dados, ela apenas gerencia esses processos, servindo como ponte entre a memória e a ULA.</a:t>
            </a:r>
            <a:endParaRPr lang="pt-BR" sz="1400" b="1" dirty="0" smtClean="0"/>
          </a:p>
          <a:p>
            <a:pPr fontAlgn="base"/>
            <a:endParaRPr lang="pt-BR" sz="1400" b="1" dirty="0"/>
          </a:p>
          <a:p>
            <a:pPr fontAlgn="base"/>
            <a:endParaRPr lang="pt-BR" sz="1400" dirty="0"/>
          </a:p>
        </p:txBody>
      </p:sp>
      <p:grpSp>
        <p:nvGrpSpPr>
          <p:cNvPr id="6" name="Grupo 5"/>
          <p:cNvGrpSpPr/>
          <p:nvPr/>
        </p:nvGrpSpPr>
        <p:grpSpPr>
          <a:xfrm>
            <a:off x="6348841" y="1532888"/>
            <a:ext cx="450850" cy="8028624"/>
            <a:chOff x="6348841" y="1532888"/>
            <a:chExt cx="450850" cy="8028624"/>
          </a:xfrm>
        </p:grpSpPr>
        <p:sp>
          <p:nvSpPr>
            <p:cNvPr id="22" name="Retângulo de cantos arredondados 21"/>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lang="pt-BR" b="1" dirty="0" smtClean="0"/>
                <a:t>                                                  </a:t>
              </a:r>
              <a:r>
                <a:rPr lang="pt-BR" b="1" dirty="0"/>
                <a:t>UNIDADE DE CONTROLE, UNIDADE </a:t>
              </a:r>
              <a:endParaRPr lang="pt-BR" b="1" dirty="0" smtClean="0"/>
            </a:p>
            <a:p>
              <a:r>
                <a:rPr lang="pt-BR" b="1" dirty="0" smtClean="0"/>
                <a:t>                                            LÓGICA </a:t>
              </a:r>
              <a:r>
                <a:rPr lang="pt-BR" b="1" dirty="0"/>
                <a:t>E ARITMÉTICA, REGISTRADORES</a:t>
              </a:r>
              <a:endParaRPr lang="pt-BR" dirty="0"/>
            </a:p>
          </p:txBody>
        </p:sp>
        <p:pic>
          <p:nvPicPr>
            <p:cNvPr id="23" name="Imagem 22"/>
            <p:cNvPicPr>
              <a:picLocks noChangeAspect="1"/>
            </p:cNvPicPr>
            <p:nvPr/>
          </p:nvPicPr>
          <p:blipFill>
            <a:blip r:embed="rId5"/>
            <a:stretch>
              <a:fillRect/>
            </a:stretch>
          </p:blipFill>
          <p:spPr>
            <a:xfrm rot="5400000">
              <a:off x="6010271" y="1978961"/>
              <a:ext cx="1123541" cy="422103"/>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1" name="Título 1"/>
          <p:cNvSpPr txBox="1">
            <a:spLocks/>
          </p:cNvSpPr>
          <p:nvPr/>
        </p:nvSpPr>
        <p:spPr>
          <a:xfrm>
            <a:off x="1484785" y="0"/>
            <a:ext cx="3793146" cy="97502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2500" b="1" dirty="0"/>
              <a:t>Organização e Arquitetura </a:t>
            </a:r>
            <a:r>
              <a:rPr lang="pt-BR" sz="2500" b="1" dirty="0" smtClean="0"/>
              <a:t>  de Computadores</a:t>
            </a:r>
            <a:endParaRPr lang="pt-BR" sz="2500" b="1" dirty="0"/>
          </a:p>
        </p:txBody>
      </p:sp>
      <p:sp>
        <p:nvSpPr>
          <p:cNvPr id="19" name="Retângulo de cantos arredondados 18"/>
          <p:cNvSpPr/>
          <p:nvPr/>
        </p:nvSpPr>
        <p:spPr>
          <a:xfrm>
            <a:off x="303101" y="1059557"/>
            <a:ext cx="4206019"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20" name="Retângulo de cantos arredondados 19"/>
          <p:cNvSpPr/>
          <p:nvPr/>
        </p:nvSpPr>
        <p:spPr>
          <a:xfrm>
            <a:off x="895349" y="1051243"/>
            <a:ext cx="3541763"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450" dirty="0"/>
              <a:t>Organização de sistemas de computadores</a:t>
            </a:r>
            <a:endParaRPr lang="pt-BR" sz="1450" dirty="0"/>
          </a:p>
        </p:txBody>
      </p:sp>
      <p:pic>
        <p:nvPicPr>
          <p:cNvPr id="24" name="Imagem 23"/>
          <p:cNvPicPr>
            <a:picLocks noChangeAspect="1"/>
          </p:cNvPicPr>
          <p:nvPr/>
        </p:nvPicPr>
        <p:blipFill>
          <a:blip r:embed="rId6"/>
          <a:stretch>
            <a:fillRect/>
          </a:stretch>
        </p:blipFill>
        <p:spPr>
          <a:xfrm>
            <a:off x="359837" y="1064975"/>
            <a:ext cx="494678" cy="358069"/>
          </a:xfrm>
          <a:prstGeom prst="rect">
            <a:avLst/>
          </a:prstGeom>
        </p:spPr>
      </p:pic>
      <p:pic>
        <p:nvPicPr>
          <p:cNvPr id="2" name="Imagem 1"/>
          <p:cNvPicPr>
            <a:picLocks noChangeAspect="1"/>
          </p:cNvPicPr>
          <p:nvPr/>
        </p:nvPicPr>
        <p:blipFill>
          <a:blip r:embed="rId7"/>
          <a:stretch>
            <a:fillRect/>
          </a:stretch>
        </p:blipFill>
        <p:spPr>
          <a:xfrm>
            <a:off x="2160717" y="2072680"/>
            <a:ext cx="2524193" cy="2160240"/>
          </a:xfrm>
          <a:prstGeom prst="rect">
            <a:avLst/>
          </a:prstGeom>
        </p:spPr>
      </p:pic>
    </p:spTree>
    <p:extLst>
      <p:ext uri="{BB962C8B-B14F-4D97-AF65-F5344CB8AC3E}">
        <p14:creationId xmlns:p14="http://schemas.microsoft.com/office/powerpoint/2010/main" val="86161144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r>
              <a:rPr lang="pt-BR" sz="1400" b="1" dirty="0"/>
              <a:t>Unidade Lógica e Aritmética (ULA</a:t>
            </a:r>
            <a:r>
              <a:rPr lang="pt-BR" sz="1400" b="1" dirty="0" smtClean="0"/>
              <a:t>)</a:t>
            </a:r>
          </a:p>
          <a:p>
            <a:pPr fontAlgn="base"/>
            <a:endParaRPr lang="pt-BR" sz="1400" b="1" dirty="0"/>
          </a:p>
          <a:p>
            <a:pPr fontAlgn="base"/>
            <a:r>
              <a:rPr lang="pt-BR" sz="1400" dirty="0"/>
              <a:t>O local onde os dados são processados na CPU é chamado de Unidade Lógica e Aritmética (ULA). </a:t>
            </a:r>
            <a:endParaRPr lang="pt-BR" sz="1400" dirty="0" smtClean="0"/>
          </a:p>
          <a:p>
            <a:pPr fontAlgn="base"/>
            <a:endParaRPr lang="pt-BR" sz="1400" dirty="0"/>
          </a:p>
          <a:p>
            <a:pPr fontAlgn="base"/>
            <a:r>
              <a:rPr lang="pt-BR" sz="1400" dirty="0" smtClean="0"/>
              <a:t>Ela </a:t>
            </a:r>
            <a:r>
              <a:rPr lang="pt-BR" sz="1400" dirty="0"/>
              <a:t>tem a capacidade de executar diversos processos de acordo com a instrução recebida. </a:t>
            </a:r>
            <a:endParaRPr lang="pt-BR" sz="1400" dirty="0" smtClean="0"/>
          </a:p>
          <a:p>
            <a:pPr fontAlgn="base"/>
            <a:endParaRPr lang="pt-BR" sz="1400" dirty="0"/>
          </a:p>
          <a:p>
            <a:pPr fontAlgn="base"/>
            <a:r>
              <a:rPr lang="pt-BR" sz="1400" dirty="0" smtClean="0"/>
              <a:t>Nos </a:t>
            </a:r>
            <a:r>
              <a:rPr lang="pt-BR" sz="1400" dirty="0"/>
              <a:t>primeiros computadores, a quantidade de instruções era menor e a execução mais demorada, mas, com o passar do tempo, os programas de computadores foram projetados com o propósito de auxiliar o hardware a aumentar sua capacidade de processamento, tornando-se mais rápido para o usuário</a:t>
            </a:r>
            <a:r>
              <a:rPr lang="pt-BR" sz="1400" dirty="0" smtClean="0"/>
              <a:t>.</a:t>
            </a:r>
          </a:p>
          <a:p>
            <a:pPr fontAlgn="base"/>
            <a:endParaRPr lang="pt-BR" sz="1400" b="1" dirty="0"/>
          </a:p>
          <a:p>
            <a:pPr fontAlgn="base"/>
            <a:endParaRPr lang="pt-BR" sz="1400" b="1" dirty="0"/>
          </a:p>
          <a:p>
            <a:pPr fontAlgn="base"/>
            <a:endParaRPr lang="pt-BR" sz="1400" dirty="0"/>
          </a:p>
        </p:txBody>
      </p:sp>
      <p:grpSp>
        <p:nvGrpSpPr>
          <p:cNvPr id="6" name="Grupo 5"/>
          <p:cNvGrpSpPr/>
          <p:nvPr/>
        </p:nvGrpSpPr>
        <p:grpSpPr>
          <a:xfrm>
            <a:off x="6348841" y="1532888"/>
            <a:ext cx="450850" cy="8028624"/>
            <a:chOff x="6348841" y="1532888"/>
            <a:chExt cx="450850" cy="8028624"/>
          </a:xfrm>
        </p:grpSpPr>
        <p:sp>
          <p:nvSpPr>
            <p:cNvPr id="22" name="Retângulo de cantos arredondados 21"/>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lang="pt-BR" b="1" dirty="0" smtClean="0"/>
                <a:t>                                                  </a:t>
              </a:r>
              <a:r>
                <a:rPr lang="pt-BR" b="1" dirty="0"/>
                <a:t>UNIDADE DE CONTROLE, UNIDADE </a:t>
              </a:r>
              <a:endParaRPr lang="pt-BR" b="1" dirty="0" smtClean="0"/>
            </a:p>
            <a:p>
              <a:r>
                <a:rPr lang="pt-BR" b="1" dirty="0" smtClean="0"/>
                <a:t>                                            LÓGICA </a:t>
              </a:r>
              <a:r>
                <a:rPr lang="pt-BR" b="1" dirty="0"/>
                <a:t>E ARITMÉTICA, REGISTRADORES</a:t>
              </a:r>
              <a:endParaRPr lang="pt-BR" dirty="0"/>
            </a:p>
          </p:txBody>
        </p:sp>
        <p:pic>
          <p:nvPicPr>
            <p:cNvPr id="23" name="Imagem 22"/>
            <p:cNvPicPr>
              <a:picLocks noChangeAspect="1"/>
            </p:cNvPicPr>
            <p:nvPr/>
          </p:nvPicPr>
          <p:blipFill>
            <a:blip r:embed="rId5"/>
            <a:stretch>
              <a:fillRect/>
            </a:stretch>
          </p:blipFill>
          <p:spPr>
            <a:xfrm rot="5400000">
              <a:off x="6010271" y="1978961"/>
              <a:ext cx="1123541" cy="422103"/>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1" name="Título 1"/>
          <p:cNvSpPr txBox="1">
            <a:spLocks/>
          </p:cNvSpPr>
          <p:nvPr/>
        </p:nvSpPr>
        <p:spPr>
          <a:xfrm>
            <a:off x="1484785" y="0"/>
            <a:ext cx="3793146" cy="97502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2500" b="1" dirty="0"/>
              <a:t>Organização e Arquitetura </a:t>
            </a:r>
            <a:r>
              <a:rPr lang="pt-BR" sz="2500" b="1" dirty="0" smtClean="0"/>
              <a:t>  de Computadores</a:t>
            </a:r>
            <a:endParaRPr lang="pt-BR" sz="2500" b="1" dirty="0"/>
          </a:p>
        </p:txBody>
      </p:sp>
      <p:sp>
        <p:nvSpPr>
          <p:cNvPr id="19" name="Retângulo de cantos arredondados 18"/>
          <p:cNvSpPr/>
          <p:nvPr/>
        </p:nvSpPr>
        <p:spPr>
          <a:xfrm>
            <a:off x="303101" y="1059557"/>
            <a:ext cx="4206019"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20" name="Retângulo de cantos arredondados 19"/>
          <p:cNvSpPr/>
          <p:nvPr/>
        </p:nvSpPr>
        <p:spPr>
          <a:xfrm>
            <a:off x="895349" y="1051243"/>
            <a:ext cx="3541763"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450" dirty="0"/>
              <a:t>Organização de sistemas de computadores</a:t>
            </a:r>
            <a:endParaRPr lang="pt-BR" sz="1450" dirty="0"/>
          </a:p>
        </p:txBody>
      </p:sp>
      <p:pic>
        <p:nvPicPr>
          <p:cNvPr id="24" name="Imagem 23"/>
          <p:cNvPicPr>
            <a:picLocks noChangeAspect="1"/>
          </p:cNvPicPr>
          <p:nvPr/>
        </p:nvPicPr>
        <p:blipFill>
          <a:blip r:embed="rId6"/>
          <a:stretch>
            <a:fillRect/>
          </a:stretch>
        </p:blipFill>
        <p:spPr>
          <a:xfrm>
            <a:off x="359837" y="1064975"/>
            <a:ext cx="494678" cy="358069"/>
          </a:xfrm>
          <a:prstGeom prst="rect">
            <a:avLst/>
          </a:prstGeom>
        </p:spPr>
      </p:pic>
    </p:spTree>
    <p:extLst>
      <p:ext uri="{BB962C8B-B14F-4D97-AF65-F5344CB8AC3E}">
        <p14:creationId xmlns:p14="http://schemas.microsoft.com/office/powerpoint/2010/main" val="2416837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r>
              <a:rPr lang="pt-BR" sz="1400" b="1" dirty="0" smtClean="0"/>
              <a:t>Registradores</a:t>
            </a:r>
          </a:p>
          <a:p>
            <a:pPr fontAlgn="base"/>
            <a:endParaRPr lang="pt-BR" sz="1400" b="1" dirty="0"/>
          </a:p>
          <a:p>
            <a:pPr fontAlgn="base"/>
            <a:r>
              <a:rPr lang="pt-BR" sz="1400" dirty="0"/>
              <a:t>Os registradores são um conjunto de unidades de armazenamento, também conhecidos como memória de rascunho. </a:t>
            </a:r>
            <a:endParaRPr lang="pt-BR" sz="1400" dirty="0" smtClean="0"/>
          </a:p>
          <a:p>
            <a:pPr fontAlgn="base"/>
            <a:endParaRPr lang="pt-BR" sz="1400" dirty="0"/>
          </a:p>
          <a:p>
            <a:pPr fontAlgn="base"/>
            <a:r>
              <a:rPr lang="pt-BR" sz="1400" dirty="0" smtClean="0"/>
              <a:t>Eles </a:t>
            </a:r>
            <a:r>
              <a:rPr lang="pt-BR" sz="1400" dirty="0"/>
              <a:t>podem ser divididos em dois tipos: </a:t>
            </a:r>
            <a:endParaRPr lang="pt-BR" sz="1400" dirty="0" smtClean="0"/>
          </a:p>
          <a:p>
            <a:pPr fontAlgn="base"/>
            <a:r>
              <a:rPr lang="pt-BR" sz="1400" b="1" dirty="0" smtClean="0"/>
              <a:t>visíveis </a:t>
            </a:r>
            <a:r>
              <a:rPr lang="pt-BR" sz="1400" b="1" dirty="0"/>
              <a:t>ao usuário</a:t>
            </a:r>
            <a:r>
              <a:rPr lang="pt-BR" sz="1400" dirty="0"/>
              <a:t> e </a:t>
            </a:r>
            <a:r>
              <a:rPr lang="pt-BR" sz="1400" b="1" dirty="0"/>
              <a:t>controle e estado</a:t>
            </a:r>
            <a:r>
              <a:rPr lang="pt-BR" sz="1400" dirty="0" smtClean="0"/>
              <a:t>.</a:t>
            </a:r>
          </a:p>
          <a:p>
            <a:pPr fontAlgn="base"/>
            <a:endParaRPr lang="pt-BR" sz="1400" b="1" dirty="0" smtClean="0"/>
          </a:p>
          <a:p>
            <a:pPr fontAlgn="base"/>
            <a:r>
              <a:rPr lang="pt-BR" sz="1400" b="1" dirty="0"/>
              <a:t>Registradores visíveis ao usuário</a:t>
            </a:r>
          </a:p>
          <a:p>
            <a:pPr fontAlgn="base"/>
            <a:r>
              <a:rPr lang="pt-BR" sz="1400" dirty="0"/>
              <a:t>Podem ser acessados através de linguagem de programação e são classificados como:</a:t>
            </a:r>
          </a:p>
          <a:p>
            <a:pPr fontAlgn="base"/>
            <a:endParaRPr lang="pt-BR" sz="1400" b="1" dirty="0" smtClean="0"/>
          </a:p>
          <a:p>
            <a:pPr fontAlgn="base"/>
            <a:r>
              <a:rPr lang="pt-BR" sz="1400" b="1" dirty="0"/>
              <a:t>Registrador de uso geral</a:t>
            </a:r>
          </a:p>
          <a:p>
            <a:r>
              <a:rPr lang="pt-BR" sz="1400" dirty="0"/>
              <a:t>Utilizado para realizar funções diversas e armazenar dados e/ou endereços</a:t>
            </a:r>
            <a:r>
              <a:rPr lang="pt-BR" sz="1400" dirty="0" smtClean="0"/>
              <a:t>;</a:t>
            </a:r>
          </a:p>
          <a:p>
            <a:endParaRPr lang="pt-BR" sz="1400" b="1" dirty="0"/>
          </a:p>
          <a:p>
            <a:r>
              <a:rPr lang="pt-BR" sz="1400" b="1" dirty="0"/>
              <a:t>Registrador de </a:t>
            </a:r>
            <a:r>
              <a:rPr lang="pt-BR" sz="1400" b="1" dirty="0" smtClean="0"/>
              <a:t>dados</a:t>
            </a:r>
          </a:p>
          <a:p>
            <a:r>
              <a:rPr lang="pt-BR" sz="1400" dirty="0"/>
              <a:t>Dedicado apenas para o registro de dados</a:t>
            </a:r>
            <a:r>
              <a:rPr lang="pt-BR" sz="1400" dirty="0" smtClean="0"/>
              <a:t>;</a:t>
            </a:r>
          </a:p>
          <a:p>
            <a:endParaRPr lang="pt-BR" sz="1400" b="1" dirty="0"/>
          </a:p>
          <a:p>
            <a:r>
              <a:rPr lang="pt-BR" sz="1400" b="1" dirty="0"/>
              <a:t>Registrador de </a:t>
            </a:r>
            <a:r>
              <a:rPr lang="pt-BR" sz="1400" b="1" dirty="0" smtClean="0"/>
              <a:t>endereços</a:t>
            </a:r>
          </a:p>
          <a:p>
            <a:r>
              <a:rPr lang="pt-BR" sz="1400" dirty="0"/>
              <a:t>Dedicado à endereçamento em geral</a:t>
            </a:r>
            <a:r>
              <a:rPr lang="pt-BR" sz="1400" dirty="0" smtClean="0"/>
              <a:t>;</a:t>
            </a:r>
          </a:p>
          <a:p>
            <a:endParaRPr lang="pt-BR" sz="1400" b="1" dirty="0"/>
          </a:p>
          <a:p>
            <a:pPr fontAlgn="base"/>
            <a:r>
              <a:rPr lang="pt-BR" sz="1400" b="1" dirty="0"/>
              <a:t>Registrador de código de condução</a:t>
            </a:r>
          </a:p>
          <a:p>
            <a:r>
              <a:rPr lang="pt-BR" sz="1400" dirty="0"/>
              <a:t>Armazena os resultados das operações em forma de bits.</a:t>
            </a:r>
            <a:endParaRPr lang="pt-BR" sz="1400" b="1" dirty="0"/>
          </a:p>
          <a:p>
            <a:pPr fontAlgn="base"/>
            <a:endParaRPr lang="pt-BR" sz="1400" b="1" dirty="0"/>
          </a:p>
          <a:p>
            <a:pPr fontAlgn="base"/>
            <a:endParaRPr lang="pt-BR" sz="1400" b="1" dirty="0"/>
          </a:p>
          <a:p>
            <a:pPr fontAlgn="base"/>
            <a:endParaRPr lang="pt-BR" sz="1400" dirty="0"/>
          </a:p>
        </p:txBody>
      </p:sp>
      <p:grpSp>
        <p:nvGrpSpPr>
          <p:cNvPr id="6" name="Grupo 5"/>
          <p:cNvGrpSpPr/>
          <p:nvPr/>
        </p:nvGrpSpPr>
        <p:grpSpPr>
          <a:xfrm>
            <a:off x="6348841" y="1532888"/>
            <a:ext cx="450850" cy="8028624"/>
            <a:chOff x="6348841" y="1532888"/>
            <a:chExt cx="450850" cy="8028624"/>
          </a:xfrm>
        </p:grpSpPr>
        <p:sp>
          <p:nvSpPr>
            <p:cNvPr id="22" name="Retângulo de cantos arredondados 21"/>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lang="pt-BR" b="1" dirty="0" smtClean="0"/>
                <a:t>                                                  </a:t>
              </a:r>
              <a:r>
                <a:rPr lang="pt-BR" b="1" dirty="0"/>
                <a:t>UNIDADE DE CONTROLE, UNIDADE </a:t>
              </a:r>
              <a:endParaRPr lang="pt-BR" b="1" dirty="0" smtClean="0"/>
            </a:p>
            <a:p>
              <a:r>
                <a:rPr lang="pt-BR" b="1" dirty="0" smtClean="0"/>
                <a:t>                                            LÓGICA </a:t>
              </a:r>
              <a:r>
                <a:rPr lang="pt-BR" b="1" dirty="0"/>
                <a:t>E ARITMÉTICA, REGISTRADORES</a:t>
              </a:r>
              <a:endParaRPr lang="pt-BR" dirty="0"/>
            </a:p>
          </p:txBody>
        </p:sp>
        <p:pic>
          <p:nvPicPr>
            <p:cNvPr id="23" name="Imagem 22"/>
            <p:cNvPicPr>
              <a:picLocks noChangeAspect="1"/>
            </p:cNvPicPr>
            <p:nvPr/>
          </p:nvPicPr>
          <p:blipFill>
            <a:blip r:embed="rId5"/>
            <a:stretch>
              <a:fillRect/>
            </a:stretch>
          </p:blipFill>
          <p:spPr>
            <a:xfrm rot="5400000">
              <a:off x="6010271" y="1978961"/>
              <a:ext cx="1123541" cy="422103"/>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1" name="Título 1"/>
          <p:cNvSpPr txBox="1">
            <a:spLocks/>
          </p:cNvSpPr>
          <p:nvPr/>
        </p:nvSpPr>
        <p:spPr>
          <a:xfrm>
            <a:off x="1484785" y="0"/>
            <a:ext cx="3793146" cy="97502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2500" b="1" dirty="0"/>
              <a:t>Organização e Arquitetura </a:t>
            </a:r>
            <a:r>
              <a:rPr lang="pt-BR" sz="2500" b="1" dirty="0" smtClean="0"/>
              <a:t>  de Computadores</a:t>
            </a:r>
            <a:endParaRPr lang="pt-BR" sz="2500" b="1" dirty="0"/>
          </a:p>
        </p:txBody>
      </p:sp>
      <p:sp>
        <p:nvSpPr>
          <p:cNvPr id="19" name="Retângulo de cantos arredondados 18"/>
          <p:cNvSpPr/>
          <p:nvPr/>
        </p:nvSpPr>
        <p:spPr>
          <a:xfrm>
            <a:off x="303101" y="1059557"/>
            <a:ext cx="4206019"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20" name="Retângulo de cantos arredondados 19"/>
          <p:cNvSpPr/>
          <p:nvPr/>
        </p:nvSpPr>
        <p:spPr>
          <a:xfrm>
            <a:off x="895349" y="1051243"/>
            <a:ext cx="3541763"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450" dirty="0"/>
              <a:t>Organização de sistemas de computadores</a:t>
            </a:r>
            <a:endParaRPr lang="pt-BR" sz="1450" dirty="0"/>
          </a:p>
        </p:txBody>
      </p:sp>
      <p:pic>
        <p:nvPicPr>
          <p:cNvPr id="24" name="Imagem 23"/>
          <p:cNvPicPr>
            <a:picLocks noChangeAspect="1"/>
          </p:cNvPicPr>
          <p:nvPr/>
        </p:nvPicPr>
        <p:blipFill>
          <a:blip r:embed="rId6"/>
          <a:stretch>
            <a:fillRect/>
          </a:stretch>
        </p:blipFill>
        <p:spPr>
          <a:xfrm>
            <a:off x="359837" y="1064975"/>
            <a:ext cx="494678" cy="358069"/>
          </a:xfrm>
          <a:prstGeom prst="rect">
            <a:avLst/>
          </a:prstGeom>
        </p:spPr>
      </p:pic>
    </p:spTree>
    <p:extLst>
      <p:ext uri="{BB962C8B-B14F-4D97-AF65-F5344CB8AC3E}">
        <p14:creationId xmlns:p14="http://schemas.microsoft.com/office/powerpoint/2010/main" val="62920217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r>
              <a:rPr lang="pt-BR" sz="1400" b="1" dirty="0"/>
              <a:t>Registradores de controle e </a:t>
            </a:r>
            <a:r>
              <a:rPr lang="pt-BR" sz="1400" b="1" dirty="0" smtClean="0"/>
              <a:t>estado</a:t>
            </a:r>
          </a:p>
          <a:p>
            <a:pPr fontAlgn="base"/>
            <a:r>
              <a:rPr lang="pt-BR" sz="1400" dirty="0"/>
              <a:t>Os registradores são locais de armazenamento dentro da CPU. </a:t>
            </a:r>
            <a:endParaRPr lang="pt-BR" sz="1400" dirty="0" smtClean="0"/>
          </a:p>
          <a:p>
            <a:pPr fontAlgn="base"/>
            <a:endParaRPr lang="pt-BR" sz="1400" dirty="0"/>
          </a:p>
          <a:p>
            <a:pPr fontAlgn="base"/>
            <a:r>
              <a:rPr lang="pt-BR" sz="1400" dirty="0" smtClean="0"/>
              <a:t>Neles </a:t>
            </a:r>
            <a:r>
              <a:rPr lang="pt-BR" sz="1400" dirty="0"/>
              <a:t>ficam guardados diversas informações, incluindo os resultados gerados pela ULA, podendo ou não serem enviados para a memória, dependendo do que for solicitado. </a:t>
            </a:r>
            <a:endParaRPr lang="pt-BR" sz="1400" dirty="0" smtClean="0"/>
          </a:p>
          <a:p>
            <a:pPr fontAlgn="base"/>
            <a:endParaRPr lang="pt-BR" sz="1400" dirty="0"/>
          </a:p>
          <a:p>
            <a:pPr fontAlgn="base"/>
            <a:r>
              <a:rPr lang="pt-BR" sz="1400" dirty="0" smtClean="0"/>
              <a:t>Existem </a:t>
            </a:r>
            <a:r>
              <a:rPr lang="pt-BR" sz="1400" dirty="0"/>
              <a:t>diversos tipos de registradores, sendo os principais (STALLINGS, 2010, p. 15</a:t>
            </a:r>
            <a:r>
              <a:rPr lang="pt-BR" sz="1400" dirty="0" smtClean="0"/>
              <a:t>):</a:t>
            </a:r>
          </a:p>
          <a:p>
            <a:pPr fontAlgn="base"/>
            <a:endParaRPr lang="pt-BR" sz="1400" b="1" dirty="0"/>
          </a:p>
          <a:p>
            <a:pPr fontAlgn="base"/>
            <a:r>
              <a:rPr lang="pt-BR" sz="1400" b="1" dirty="0"/>
              <a:t>Registrador de Buffer de Memória (MBR)</a:t>
            </a:r>
          </a:p>
          <a:p>
            <a:r>
              <a:rPr lang="pt-BR" sz="1400" dirty="0"/>
              <a:t>Determina a quantidade de bits (palavra) a ser enviada ou recebida da memória ou da E/S</a:t>
            </a:r>
            <a:r>
              <a:rPr lang="pt-BR" sz="1400" dirty="0" smtClean="0"/>
              <a:t>;</a:t>
            </a:r>
          </a:p>
          <a:p>
            <a:endParaRPr lang="pt-BR" sz="1400" b="1" dirty="0"/>
          </a:p>
          <a:p>
            <a:r>
              <a:rPr lang="pt-BR" sz="1400" b="1" dirty="0"/>
              <a:t>Registrador de Endereço de Memória (MAR</a:t>
            </a:r>
            <a:r>
              <a:rPr lang="pt-BR" sz="1400" b="1" dirty="0" smtClean="0"/>
              <a:t>)</a:t>
            </a:r>
          </a:p>
          <a:p>
            <a:r>
              <a:rPr lang="pt-BR" sz="1400" dirty="0"/>
              <a:t>Especifica o endereço da palavra (da MBR) na memória</a:t>
            </a:r>
            <a:r>
              <a:rPr lang="pt-BR" sz="1400" dirty="0" smtClean="0"/>
              <a:t>;</a:t>
            </a:r>
          </a:p>
          <a:p>
            <a:endParaRPr lang="pt-BR" sz="1400" b="1" dirty="0"/>
          </a:p>
          <a:p>
            <a:pPr fontAlgn="base"/>
            <a:r>
              <a:rPr lang="pt-BR" sz="1400" b="1" dirty="0"/>
              <a:t>Registrador da Instrução (IR)</a:t>
            </a:r>
          </a:p>
          <a:p>
            <a:r>
              <a:rPr lang="pt-BR" sz="1400" dirty="0"/>
              <a:t>Contém a instrução que está sendo executada</a:t>
            </a:r>
            <a:r>
              <a:rPr lang="pt-BR" sz="1400" dirty="0" smtClean="0"/>
              <a:t>;</a:t>
            </a:r>
          </a:p>
          <a:p>
            <a:endParaRPr lang="pt-BR" sz="1400" b="1" dirty="0"/>
          </a:p>
          <a:p>
            <a:r>
              <a:rPr lang="pt-BR" sz="1400" b="1" dirty="0"/>
              <a:t>Registrador de Buffer de Instrução (IBR</a:t>
            </a:r>
            <a:r>
              <a:rPr lang="pt-BR" sz="1400" b="1" dirty="0" smtClean="0"/>
              <a:t>)</a:t>
            </a:r>
          </a:p>
          <a:p>
            <a:r>
              <a:rPr lang="pt-BR" sz="1400" dirty="0"/>
              <a:t>Mantém temporariamente a próxima instrução a ser executada</a:t>
            </a:r>
            <a:r>
              <a:rPr lang="pt-BR" sz="1400" dirty="0" smtClean="0"/>
              <a:t>;</a:t>
            </a:r>
          </a:p>
          <a:p>
            <a:endParaRPr lang="pt-BR" sz="1400" b="1" dirty="0"/>
          </a:p>
          <a:p>
            <a:r>
              <a:rPr lang="pt-BR" sz="1400" b="1" dirty="0"/>
              <a:t>Contador de Programa (PC</a:t>
            </a:r>
            <a:r>
              <a:rPr lang="pt-BR" sz="1400" b="1" dirty="0" smtClean="0"/>
              <a:t>)</a:t>
            </a:r>
          </a:p>
          <a:p>
            <a:r>
              <a:rPr lang="pt-BR" sz="1400" dirty="0"/>
              <a:t>Contém o endereço da próxima instrução a ser trazida da memória.</a:t>
            </a:r>
            <a:endParaRPr lang="pt-BR" sz="1400" b="1" dirty="0"/>
          </a:p>
          <a:p>
            <a:pPr fontAlgn="base"/>
            <a:endParaRPr lang="pt-BR" sz="1400" b="1" dirty="0"/>
          </a:p>
          <a:p>
            <a:pPr fontAlgn="base"/>
            <a:endParaRPr lang="pt-BR" sz="1400" dirty="0"/>
          </a:p>
        </p:txBody>
      </p:sp>
      <p:grpSp>
        <p:nvGrpSpPr>
          <p:cNvPr id="6" name="Grupo 5"/>
          <p:cNvGrpSpPr/>
          <p:nvPr/>
        </p:nvGrpSpPr>
        <p:grpSpPr>
          <a:xfrm>
            <a:off x="6348841" y="1532888"/>
            <a:ext cx="450850" cy="8028624"/>
            <a:chOff x="6348841" y="1532888"/>
            <a:chExt cx="450850" cy="8028624"/>
          </a:xfrm>
        </p:grpSpPr>
        <p:sp>
          <p:nvSpPr>
            <p:cNvPr id="22" name="Retângulo de cantos arredondados 21"/>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lang="pt-BR" b="1" dirty="0" smtClean="0"/>
                <a:t>                                                  </a:t>
              </a:r>
              <a:r>
                <a:rPr lang="pt-BR" b="1" dirty="0"/>
                <a:t>UNIDADE DE CONTROLE, UNIDADE </a:t>
              </a:r>
              <a:endParaRPr lang="pt-BR" b="1" dirty="0" smtClean="0"/>
            </a:p>
            <a:p>
              <a:r>
                <a:rPr lang="pt-BR" b="1" dirty="0" smtClean="0"/>
                <a:t>                                            LÓGICA </a:t>
              </a:r>
              <a:r>
                <a:rPr lang="pt-BR" b="1" dirty="0"/>
                <a:t>E ARITMÉTICA, REGISTRADORES</a:t>
              </a:r>
              <a:endParaRPr lang="pt-BR" dirty="0"/>
            </a:p>
          </p:txBody>
        </p:sp>
        <p:pic>
          <p:nvPicPr>
            <p:cNvPr id="23" name="Imagem 22"/>
            <p:cNvPicPr>
              <a:picLocks noChangeAspect="1"/>
            </p:cNvPicPr>
            <p:nvPr/>
          </p:nvPicPr>
          <p:blipFill>
            <a:blip r:embed="rId5"/>
            <a:stretch>
              <a:fillRect/>
            </a:stretch>
          </p:blipFill>
          <p:spPr>
            <a:xfrm rot="5400000">
              <a:off x="6010271" y="1978961"/>
              <a:ext cx="1123541" cy="422103"/>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1" name="Título 1"/>
          <p:cNvSpPr txBox="1">
            <a:spLocks/>
          </p:cNvSpPr>
          <p:nvPr/>
        </p:nvSpPr>
        <p:spPr>
          <a:xfrm>
            <a:off x="1484785" y="0"/>
            <a:ext cx="3793146" cy="97502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2500" b="1" dirty="0"/>
              <a:t>Organização e Arquitetura </a:t>
            </a:r>
            <a:r>
              <a:rPr lang="pt-BR" sz="2500" b="1" dirty="0" smtClean="0"/>
              <a:t>  de Computadores</a:t>
            </a:r>
            <a:endParaRPr lang="pt-BR" sz="2500" b="1" dirty="0"/>
          </a:p>
        </p:txBody>
      </p:sp>
      <p:sp>
        <p:nvSpPr>
          <p:cNvPr id="19" name="Retângulo de cantos arredondados 18"/>
          <p:cNvSpPr/>
          <p:nvPr/>
        </p:nvSpPr>
        <p:spPr>
          <a:xfrm>
            <a:off x="303101" y="1059557"/>
            <a:ext cx="4206019"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20" name="Retângulo de cantos arredondados 19"/>
          <p:cNvSpPr/>
          <p:nvPr/>
        </p:nvSpPr>
        <p:spPr>
          <a:xfrm>
            <a:off x="895349" y="1051243"/>
            <a:ext cx="3541763"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450" dirty="0"/>
              <a:t>Organização de sistemas de computadores</a:t>
            </a:r>
            <a:endParaRPr lang="pt-BR" sz="1450" dirty="0"/>
          </a:p>
        </p:txBody>
      </p:sp>
      <p:pic>
        <p:nvPicPr>
          <p:cNvPr id="24" name="Imagem 23"/>
          <p:cNvPicPr>
            <a:picLocks noChangeAspect="1"/>
          </p:cNvPicPr>
          <p:nvPr/>
        </p:nvPicPr>
        <p:blipFill>
          <a:blip r:embed="rId6"/>
          <a:stretch>
            <a:fillRect/>
          </a:stretch>
        </p:blipFill>
        <p:spPr>
          <a:xfrm>
            <a:off x="359837" y="1064975"/>
            <a:ext cx="494678" cy="358069"/>
          </a:xfrm>
          <a:prstGeom prst="rect">
            <a:avLst/>
          </a:prstGeom>
        </p:spPr>
      </p:pic>
    </p:spTree>
    <p:extLst>
      <p:ext uri="{BB962C8B-B14F-4D97-AF65-F5344CB8AC3E}">
        <p14:creationId xmlns:p14="http://schemas.microsoft.com/office/powerpoint/2010/main" val="32228601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r>
              <a:rPr lang="pt-BR" sz="1400" b="1" dirty="0"/>
              <a:t>Memória primária</a:t>
            </a:r>
          </a:p>
          <a:p>
            <a:pPr fontAlgn="base"/>
            <a:r>
              <a:rPr lang="pt-BR" sz="1400" dirty="0"/>
              <a:t>A memória primária tem como principal função manter disponíveis as informações que serão utilizadas pelo processador. </a:t>
            </a:r>
            <a:endParaRPr lang="pt-BR" sz="1400" dirty="0" smtClean="0"/>
          </a:p>
          <a:p>
            <a:pPr fontAlgn="base"/>
            <a:endParaRPr lang="pt-BR" sz="1400" dirty="0"/>
          </a:p>
          <a:p>
            <a:pPr fontAlgn="base"/>
            <a:r>
              <a:rPr lang="pt-BR" sz="1400" dirty="0" smtClean="0"/>
              <a:t>Este </a:t>
            </a:r>
            <a:r>
              <a:rPr lang="pt-BR" sz="1400" dirty="0"/>
              <a:t>tipo de memória não pode ser acessada pelo usuário para guardar arquivos, o acesso é feito pela unidade de controle da CPU</a:t>
            </a:r>
            <a:r>
              <a:rPr lang="pt-BR" sz="1400" dirty="0" smtClean="0"/>
              <a:t>.</a:t>
            </a:r>
          </a:p>
          <a:p>
            <a:pPr fontAlgn="base"/>
            <a:endParaRPr lang="pt-BR" sz="1400" dirty="0"/>
          </a:p>
          <a:p>
            <a:pPr fontAlgn="base"/>
            <a:r>
              <a:rPr lang="pt-BR" sz="1400" dirty="0"/>
              <a:t>A maioria das memórias primárias são voláteis, ou seja, temporárias. </a:t>
            </a:r>
            <a:endParaRPr lang="pt-BR" sz="1400" dirty="0" smtClean="0"/>
          </a:p>
          <a:p>
            <a:pPr fontAlgn="base"/>
            <a:endParaRPr lang="pt-BR" sz="1400" dirty="0"/>
          </a:p>
          <a:p>
            <a:pPr fontAlgn="base"/>
            <a:r>
              <a:rPr lang="pt-BR" sz="1400" dirty="0" smtClean="0"/>
              <a:t>Elas </a:t>
            </a:r>
            <a:r>
              <a:rPr lang="pt-BR" sz="1400" dirty="0"/>
              <a:t>mantêm as informações ativas enquanto estão em contato com a energia elétrica e vão perdendo gradativamente quando a energia é desligada. </a:t>
            </a:r>
            <a:endParaRPr lang="pt-BR" sz="1400" dirty="0" smtClean="0"/>
          </a:p>
          <a:p>
            <a:pPr fontAlgn="base"/>
            <a:endParaRPr lang="pt-BR" sz="1400" dirty="0"/>
          </a:p>
          <a:p>
            <a:pPr fontAlgn="base"/>
            <a:r>
              <a:rPr lang="pt-BR" sz="1400" dirty="0" smtClean="0"/>
              <a:t>Por </a:t>
            </a:r>
            <a:r>
              <a:rPr lang="pt-BR" sz="1400" dirty="0"/>
              <a:t>esse motivo, sua capacidade de armazenamento é bem menor do que as memórias secundárias (não voláteis). </a:t>
            </a:r>
            <a:endParaRPr lang="pt-BR" sz="1400" dirty="0" smtClean="0"/>
          </a:p>
          <a:p>
            <a:pPr fontAlgn="base"/>
            <a:endParaRPr lang="pt-BR" sz="1400" dirty="0"/>
          </a:p>
          <a:p>
            <a:pPr fontAlgn="base"/>
            <a:r>
              <a:rPr lang="pt-BR" sz="1400" dirty="0" smtClean="0"/>
              <a:t>Veremos </a:t>
            </a:r>
            <a:r>
              <a:rPr lang="pt-BR" sz="1400" dirty="0"/>
              <a:t>a seguir os tipos de memória primária</a:t>
            </a:r>
            <a:r>
              <a:rPr lang="pt-BR" sz="1400" dirty="0" smtClean="0"/>
              <a:t>:</a:t>
            </a:r>
          </a:p>
          <a:p>
            <a:pPr fontAlgn="base"/>
            <a:endParaRPr lang="pt-BR" sz="1400" dirty="0"/>
          </a:p>
          <a:p>
            <a:pPr fontAlgn="base"/>
            <a:r>
              <a:rPr lang="pt-BR" sz="1400" b="1" dirty="0" smtClean="0"/>
              <a:t>Memória </a:t>
            </a:r>
            <a:r>
              <a:rPr lang="pt-BR" sz="1400" b="1" dirty="0"/>
              <a:t>RAM</a:t>
            </a:r>
          </a:p>
          <a:p>
            <a:pPr fontAlgn="base"/>
            <a:r>
              <a:rPr lang="pt-BR" sz="1400" dirty="0"/>
              <a:t>A memória RAM (</a:t>
            </a:r>
            <a:r>
              <a:rPr lang="pt-BR" sz="1400" i="1" dirty="0"/>
              <a:t>Random Access Memory</a:t>
            </a:r>
            <a:r>
              <a:rPr lang="pt-BR" sz="1400" dirty="0"/>
              <a:t>) é um chip composto por transistores e capacitores que faz uma leitura em código binário. </a:t>
            </a:r>
            <a:endParaRPr lang="pt-BR" sz="1400" dirty="0" smtClean="0"/>
          </a:p>
          <a:p>
            <a:pPr fontAlgn="base"/>
            <a:endParaRPr lang="pt-BR" sz="1400" dirty="0"/>
          </a:p>
          <a:p>
            <a:pPr fontAlgn="base"/>
            <a:r>
              <a:rPr lang="pt-BR" sz="1400" dirty="0" smtClean="0"/>
              <a:t>A </a:t>
            </a:r>
            <a:r>
              <a:rPr lang="pt-BR" sz="1400" dirty="0"/>
              <a:t>capacidade de armazenamento e a velocidade do processamento dos dados vão depender do barramento do periférico.</a:t>
            </a:r>
          </a:p>
        </p:txBody>
      </p:sp>
      <p:grpSp>
        <p:nvGrpSpPr>
          <p:cNvPr id="6" name="Grupo 5"/>
          <p:cNvGrpSpPr/>
          <p:nvPr/>
        </p:nvGrpSpPr>
        <p:grpSpPr>
          <a:xfrm>
            <a:off x="6348841" y="1532888"/>
            <a:ext cx="450850" cy="8028624"/>
            <a:chOff x="6348841" y="1532888"/>
            <a:chExt cx="450850" cy="8028624"/>
          </a:xfrm>
        </p:grpSpPr>
        <p:sp>
          <p:nvSpPr>
            <p:cNvPr id="22" name="Retângulo de cantos arredondados 21"/>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lang="pt-BR" b="1" dirty="0" smtClean="0"/>
                <a:t>                          MEMÓRIA </a:t>
              </a:r>
              <a:r>
                <a:rPr lang="pt-BR" b="1" dirty="0"/>
                <a:t>PRIMÁRIA, MEMÓRIA SECUNDÁRIA, ENTRADA E SAÍDA</a:t>
              </a:r>
              <a:endParaRPr lang="pt-BR" dirty="0"/>
            </a:p>
          </p:txBody>
        </p:sp>
        <p:pic>
          <p:nvPicPr>
            <p:cNvPr id="23" name="Imagem 22"/>
            <p:cNvPicPr>
              <a:picLocks noChangeAspect="1"/>
            </p:cNvPicPr>
            <p:nvPr/>
          </p:nvPicPr>
          <p:blipFill>
            <a:blip r:embed="rId5"/>
            <a:stretch>
              <a:fillRect/>
            </a:stretch>
          </p:blipFill>
          <p:spPr>
            <a:xfrm rot="5400000">
              <a:off x="6010271" y="1978961"/>
              <a:ext cx="1123541" cy="422103"/>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1" name="Título 1"/>
          <p:cNvSpPr txBox="1">
            <a:spLocks/>
          </p:cNvSpPr>
          <p:nvPr/>
        </p:nvSpPr>
        <p:spPr>
          <a:xfrm>
            <a:off x="1484785" y="0"/>
            <a:ext cx="3793146" cy="97502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2500" b="1" dirty="0"/>
              <a:t>Organização e Arquitetura </a:t>
            </a:r>
            <a:r>
              <a:rPr lang="pt-BR" sz="2500" b="1" dirty="0" smtClean="0"/>
              <a:t>  de Computadores</a:t>
            </a:r>
            <a:endParaRPr lang="pt-BR" sz="2500" b="1" dirty="0"/>
          </a:p>
        </p:txBody>
      </p:sp>
      <p:sp>
        <p:nvSpPr>
          <p:cNvPr id="19" name="Retângulo de cantos arredondados 18"/>
          <p:cNvSpPr/>
          <p:nvPr/>
        </p:nvSpPr>
        <p:spPr>
          <a:xfrm>
            <a:off x="303101" y="1059557"/>
            <a:ext cx="4206019"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20" name="Retângulo de cantos arredondados 19"/>
          <p:cNvSpPr/>
          <p:nvPr/>
        </p:nvSpPr>
        <p:spPr>
          <a:xfrm>
            <a:off x="895349" y="1051243"/>
            <a:ext cx="3541763"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450" dirty="0"/>
              <a:t>Organização de sistemas de computadores</a:t>
            </a:r>
            <a:endParaRPr lang="pt-BR" sz="1450" dirty="0"/>
          </a:p>
        </p:txBody>
      </p:sp>
      <p:pic>
        <p:nvPicPr>
          <p:cNvPr id="24" name="Imagem 23"/>
          <p:cNvPicPr>
            <a:picLocks noChangeAspect="1"/>
          </p:cNvPicPr>
          <p:nvPr/>
        </p:nvPicPr>
        <p:blipFill>
          <a:blip r:embed="rId6"/>
          <a:stretch>
            <a:fillRect/>
          </a:stretch>
        </p:blipFill>
        <p:spPr>
          <a:xfrm>
            <a:off x="359837" y="1064975"/>
            <a:ext cx="494678" cy="358069"/>
          </a:xfrm>
          <a:prstGeom prst="rect">
            <a:avLst/>
          </a:prstGeom>
        </p:spPr>
      </p:pic>
      <p:pic>
        <p:nvPicPr>
          <p:cNvPr id="2" name="Imagem 1"/>
          <p:cNvPicPr>
            <a:picLocks noChangeAspect="1"/>
          </p:cNvPicPr>
          <p:nvPr/>
        </p:nvPicPr>
        <p:blipFill>
          <a:blip r:embed="rId7"/>
          <a:stretch>
            <a:fillRect/>
          </a:stretch>
        </p:blipFill>
        <p:spPr>
          <a:xfrm>
            <a:off x="1407977" y="6999179"/>
            <a:ext cx="3893231" cy="2562333"/>
          </a:xfrm>
          <a:prstGeom prst="rect">
            <a:avLst/>
          </a:prstGeom>
        </p:spPr>
      </p:pic>
    </p:spTree>
    <p:extLst>
      <p:ext uri="{BB962C8B-B14F-4D97-AF65-F5344CB8AC3E}">
        <p14:creationId xmlns:p14="http://schemas.microsoft.com/office/powerpoint/2010/main" val="391858034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3" action="ppaction://hlinksldjump"/>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5"/>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r>
              <a:rPr lang="pt-BR" sz="1400" dirty="0"/>
              <a:t>A memória RAM é dividida em dois tipos</a:t>
            </a:r>
            <a:r>
              <a:rPr lang="pt-BR" sz="1400" dirty="0" smtClean="0"/>
              <a:t>:</a:t>
            </a:r>
          </a:p>
          <a:p>
            <a:pPr fontAlgn="base"/>
            <a:endParaRPr lang="pt-BR" sz="1400" dirty="0"/>
          </a:p>
          <a:p>
            <a:pPr fontAlgn="base"/>
            <a:r>
              <a:rPr lang="en-US" sz="1400" b="1" dirty="0"/>
              <a:t>SRAM (Static Random Access Memory</a:t>
            </a:r>
            <a:r>
              <a:rPr lang="en-US" sz="1400" b="1" dirty="0" smtClean="0"/>
              <a:t>)</a:t>
            </a:r>
          </a:p>
          <a:p>
            <a:pPr fontAlgn="base"/>
            <a:r>
              <a:rPr lang="pt-BR" sz="1400" dirty="0"/>
              <a:t>Memória estática, rápida e volátil. Essa memória perde as informações quando a energia é desligada</a:t>
            </a:r>
            <a:r>
              <a:rPr lang="pt-BR" sz="1400" dirty="0" smtClean="0"/>
              <a:t>;</a:t>
            </a:r>
          </a:p>
          <a:p>
            <a:pPr fontAlgn="base"/>
            <a:endParaRPr lang="pt-BR" sz="1400" dirty="0"/>
          </a:p>
          <a:p>
            <a:pPr fontAlgn="base"/>
            <a:r>
              <a:rPr lang="en-US" sz="1400" b="1" dirty="0"/>
              <a:t>DRAM (Dynamic Random Access Memory</a:t>
            </a:r>
            <a:r>
              <a:rPr lang="en-US" sz="1400" b="1" dirty="0" smtClean="0"/>
              <a:t>)</a:t>
            </a:r>
          </a:p>
          <a:p>
            <a:pPr fontAlgn="base"/>
            <a:r>
              <a:rPr lang="pt-BR" sz="1400" dirty="0"/>
              <a:t>Memória dinâmica, mais complexa e mais lenta que a SRAM. Essa memória precisa que a informação seja atualizada constantemente para que permaneça armazenada.</a:t>
            </a:r>
          </a:p>
        </p:txBody>
      </p:sp>
      <p:grpSp>
        <p:nvGrpSpPr>
          <p:cNvPr id="6" name="Grupo 5"/>
          <p:cNvGrpSpPr/>
          <p:nvPr/>
        </p:nvGrpSpPr>
        <p:grpSpPr>
          <a:xfrm>
            <a:off x="6348841" y="1532888"/>
            <a:ext cx="450850" cy="8028624"/>
            <a:chOff x="6348841" y="1532888"/>
            <a:chExt cx="450850" cy="8028624"/>
          </a:xfrm>
        </p:grpSpPr>
        <p:sp>
          <p:nvSpPr>
            <p:cNvPr id="22" name="Retângulo de cantos arredondados 21"/>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lang="pt-BR" b="1" dirty="0" smtClean="0"/>
                <a:t>                          MEMÓRIA </a:t>
              </a:r>
              <a:r>
                <a:rPr lang="pt-BR" b="1" dirty="0"/>
                <a:t>PRIMÁRIA, MEMÓRIA SECUNDÁRIA, ENTRADA E SAÍDA</a:t>
              </a:r>
              <a:endParaRPr lang="pt-BR" dirty="0"/>
            </a:p>
          </p:txBody>
        </p:sp>
        <p:pic>
          <p:nvPicPr>
            <p:cNvPr id="23" name="Imagem 22"/>
            <p:cNvPicPr>
              <a:picLocks noChangeAspect="1"/>
            </p:cNvPicPr>
            <p:nvPr/>
          </p:nvPicPr>
          <p:blipFill>
            <a:blip r:embed="rId6"/>
            <a:stretch>
              <a:fillRect/>
            </a:stretch>
          </p:blipFill>
          <p:spPr>
            <a:xfrm rot="5400000">
              <a:off x="6010271" y="1978961"/>
              <a:ext cx="1123541" cy="422103"/>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1" name="Título 1"/>
          <p:cNvSpPr txBox="1">
            <a:spLocks/>
          </p:cNvSpPr>
          <p:nvPr/>
        </p:nvSpPr>
        <p:spPr>
          <a:xfrm>
            <a:off x="1484785" y="0"/>
            <a:ext cx="3793146" cy="97502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2500" b="1" dirty="0"/>
              <a:t>Organização e Arquitetura </a:t>
            </a:r>
            <a:r>
              <a:rPr lang="pt-BR" sz="2500" b="1" dirty="0" smtClean="0"/>
              <a:t>  de Computadores</a:t>
            </a:r>
            <a:endParaRPr lang="pt-BR" sz="2500" b="1" dirty="0"/>
          </a:p>
        </p:txBody>
      </p:sp>
      <p:sp>
        <p:nvSpPr>
          <p:cNvPr id="19" name="Retângulo de cantos arredondados 18"/>
          <p:cNvSpPr/>
          <p:nvPr/>
        </p:nvSpPr>
        <p:spPr>
          <a:xfrm>
            <a:off x="303101" y="1059557"/>
            <a:ext cx="4206019"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20" name="Retângulo de cantos arredondados 19"/>
          <p:cNvSpPr/>
          <p:nvPr/>
        </p:nvSpPr>
        <p:spPr>
          <a:xfrm>
            <a:off x="895349" y="1051243"/>
            <a:ext cx="3541763"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450" dirty="0"/>
              <a:t>Organização de sistemas de computadores</a:t>
            </a:r>
            <a:endParaRPr lang="pt-BR" sz="1450" dirty="0"/>
          </a:p>
        </p:txBody>
      </p:sp>
      <p:pic>
        <p:nvPicPr>
          <p:cNvPr id="24" name="Imagem 23"/>
          <p:cNvPicPr>
            <a:picLocks noChangeAspect="1"/>
          </p:cNvPicPr>
          <p:nvPr/>
        </p:nvPicPr>
        <p:blipFill>
          <a:blip r:embed="rId7"/>
          <a:stretch>
            <a:fillRect/>
          </a:stretch>
        </p:blipFill>
        <p:spPr>
          <a:xfrm>
            <a:off x="359837" y="1064975"/>
            <a:ext cx="494678" cy="358069"/>
          </a:xfrm>
          <a:prstGeom prst="rect">
            <a:avLst/>
          </a:prstGeom>
        </p:spPr>
      </p:pic>
    </p:spTree>
    <p:extLst>
      <p:ext uri="{BB962C8B-B14F-4D97-AF65-F5344CB8AC3E}">
        <p14:creationId xmlns:p14="http://schemas.microsoft.com/office/powerpoint/2010/main" val="360523868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3" action="ppaction://hlinksldjump"/>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5"/>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r>
              <a:rPr lang="pt-BR" sz="1400" b="1" dirty="0"/>
              <a:t>Memória ROM</a:t>
            </a:r>
          </a:p>
          <a:p>
            <a:pPr fontAlgn="base"/>
            <a:r>
              <a:rPr lang="pt-BR" sz="1400" dirty="0"/>
              <a:t>A memória ROM (</a:t>
            </a:r>
            <a:r>
              <a:rPr lang="pt-BR" sz="1400" i="1" dirty="0"/>
              <a:t>Read</a:t>
            </a:r>
            <a:r>
              <a:rPr lang="pt-BR" sz="1400" dirty="0"/>
              <a:t>-</a:t>
            </a:r>
            <a:r>
              <a:rPr lang="pt-BR" sz="1400" i="1" dirty="0"/>
              <a:t>Only Memory</a:t>
            </a:r>
            <a:r>
              <a:rPr lang="pt-BR" sz="1400" dirty="0"/>
              <a:t>), ou, em português, "memória apenas de leitura", é a memória que não se pode alterar, dessa forma, os dados são gravados somente uma vez e essa memória não é volátil. Existem diversos tipos de memória ROM, conforme abaixo</a:t>
            </a:r>
            <a:r>
              <a:rPr lang="pt-BR" sz="1400" dirty="0" smtClean="0"/>
              <a:t>:</a:t>
            </a:r>
          </a:p>
          <a:p>
            <a:pPr fontAlgn="base"/>
            <a:endParaRPr lang="pt-BR" sz="1400" dirty="0"/>
          </a:p>
          <a:p>
            <a:pPr marL="342900" indent="-342900" fontAlgn="base">
              <a:buAutoNum type="arabicPeriod"/>
            </a:pPr>
            <a:r>
              <a:rPr lang="en-US" sz="1400" b="1" dirty="0" smtClean="0"/>
              <a:t>PROM </a:t>
            </a:r>
            <a:r>
              <a:rPr lang="en-US" sz="1400" b="1" dirty="0"/>
              <a:t>(Programmable Read-Only Memory</a:t>
            </a:r>
            <a:r>
              <a:rPr lang="en-US" sz="1400" b="1" dirty="0" smtClean="0"/>
              <a:t>)</a:t>
            </a:r>
          </a:p>
          <a:p>
            <a:pPr fontAlgn="base"/>
            <a:r>
              <a:rPr lang="pt-BR" sz="1400" dirty="0"/>
              <a:t>Pode ser programada uma vez, porém, após a gravação, não pode mais sofrer alterações</a:t>
            </a:r>
            <a:r>
              <a:rPr lang="pt-BR" sz="1400" dirty="0" smtClean="0"/>
              <a:t>;</a:t>
            </a:r>
          </a:p>
          <a:p>
            <a:pPr fontAlgn="base"/>
            <a:endParaRPr lang="pt-BR" sz="1400" dirty="0"/>
          </a:p>
          <a:p>
            <a:pPr fontAlgn="base"/>
            <a:r>
              <a:rPr lang="en-US" sz="1400" b="1" dirty="0"/>
              <a:t>2. EPROM (Erasable Programmable Read-Only Memory</a:t>
            </a:r>
            <a:r>
              <a:rPr lang="en-US" sz="1400" b="1" dirty="0" smtClean="0"/>
              <a:t>)</a:t>
            </a:r>
          </a:p>
          <a:p>
            <a:pPr fontAlgn="base"/>
            <a:r>
              <a:rPr lang="pt-BR" sz="1400" dirty="0"/>
              <a:t>Esse tipo de memória permite que seus dados sejam apagados, porém esse processo é feito em um equipamento específico, que utiliza luz ultravioleta</a:t>
            </a:r>
            <a:r>
              <a:rPr lang="pt-BR" sz="1400" dirty="0" smtClean="0"/>
              <a:t>;</a:t>
            </a:r>
          </a:p>
          <a:p>
            <a:pPr fontAlgn="base"/>
            <a:endParaRPr lang="pt-BR" sz="1400" dirty="0"/>
          </a:p>
          <a:p>
            <a:pPr fontAlgn="base"/>
            <a:r>
              <a:rPr lang="en-US" sz="1400" b="1" dirty="0"/>
              <a:t>3. EEPROM (Electrically-Erasable Programmable Read-Only Memory</a:t>
            </a:r>
            <a:r>
              <a:rPr lang="en-US" sz="1400" b="1" dirty="0" smtClean="0"/>
              <a:t>)</a:t>
            </a:r>
          </a:p>
          <a:p>
            <a:pPr fontAlgn="base"/>
            <a:r>
              <a:rPr lang="pt-BR" sz="1400" dirty="0"/>
              <a:t>Esta memória pode ser programada e apagada sem ser removida do computador para outro equipamento</a:t>
            </a:r>
            <a:r>
              <a:rPr lang="pt-BR" sz="1400" dirty="0" smtClean="0"/>
              <a:t>;</a:t>
            </a:r>
          </a:p>
          <a:p>
            <a:pPr fontAlgn="base"/>
            <a:endParaRPr lang="pt-BR" sz="1400" dirty="0"/>
          </a:p>
          <a:p>
            <a:pPr fontAlgn="base"/>
            <a:r>
              <a:rPr lang="en-US" sz="1400" b="1" dirty="0"/>
              <a:t>4. EAROM (Electrically-Alterable Programmable Read-Only Memory</a:t>
            </a:r>
            <a:r>
              <a:rPr lang="en-US" sz="1400" b="1" dirty="0" smtClean="0"/>
              <a:t>)</a:t>
            </a:r>
          </a:p>
          <a:p>
            <a:pPr fontAlgn="base"/>
            <a:r>
              <a:rPr lang="pt-BR" sz="1400" dirty="0"/>
              <a:t>As informações podem ser alteradas ou apagadas parcialmente.</a:t>
            </a:r>
            <a:endParaRPr lang="pt-BR" sz="1400" dirty="0" smtClean="0"/>
          </a:p>
          <a:p>
            <a:pPr fontAlgn="base"/>
            <a:endParaRPr lang="pt-BR" sz="1400" dirty="0"/>
          </a:p>
          <a:p>
            <a:pPr fontAlgn="base"/>
            <a:endParaRPr lang="pt-BR" sz="1400" dirty="0"/>
          </a:p>
        </p:txBody>
      </p:sp>
      <p:grpSp>
        <p:nvGrpSpPr>
          <p:cNvPr id="6" name="Grupo 5"/>
          <p:cNvGrpSpPr/>
          <p:nvPr/>
        </p:nvGrpSpPr>
        <p:grpSpPr>
          <a:xfrm>
            <a:off x="6348841" y="1532888"/>
            <a:ext cx="450850" cy="8028624"/>
            <a:chOff x="6348841" y="1532888"/>
            <a:chExt cx="450850" cy="8028624"/>
          </a:xfrm>
        </p:grpSpPr>
        <p:sp>
          <p:nvSpPr>
            <p:cNvPr id="22" name="Retângulo de cantos arredondados 21"/>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lang="pt-BR" b="1" dirty="0" smtClean="0"/>
                <a:t>                          MEMÓRIA </a:t>
              </a:r>
              <a:r>
                <a:rPr lang="pt-BR" b="1" dirty="0"/>
                <a:t>PRIMÁRIA, MEMÓRIA SECUNDÁRIA, ENTRADA E SAÍDA</a:t>
              </a:r>
              <a:endParaRPr lang="pt-BR" dirty="0"/>
            </a:p>
          </p:txBody>
        </p:sp>
        <p:pic>
          <p:nvPicPr>
            <p:cNvPr id="23" name="Imagem 22"/>
            <p:cNvPicPr>
              <a:picLocks noChangeAspect="1"/>
            </p:cNvPicPr>
            <p:nvPr/>
          </p:nvPicPr>
          <p:blipFill>
            <a:blip r:embed="rId6"/>
            <a:stretch>
              <a:fillRect/>
            </a:stretch>
          </p:blipFill>
          <p:spPr>
            <a:xfrm rot="5400000">
              <a:off x="6010271" y="1978961"/>
              <a:ext cx="1123541" cy="422103"/>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1" name="Título 1"/>
          <p:cNvSpPr txBox="1">
            <a:spLocks/>
          </p:cNvSpPr>
          <p:nvPr/>
        </p:nvSpPr>
        <p:spPr>
          <a:xfrm>
            <a:off x="1484785" y="0"/>
            <a:ext cx="3793146" cy="97502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2500" b="1" dirty="0"/>
              <a:t>Organização e Arquitetura </a:t>
            </a:r>
            <a:r>
              <a:rPr lang="pt-BR" sz="2500" b="1" dirty="0" smtClean="0"/>
              <a:t>  de Computadores</a:t>
            </a:r>
            <a:endParaRPr lang="pt-BR" sz="2500" b="1" dirty="0"/>
          </a:p>
        </p:txBody>
      </p:sp>
      <p:sp>
        <p:nvSpPr>
          <p:cNvPr id="19" name="Retângulo de cantos arredondados 18"/>
          <p:cNvSpPr/>
          <p:nvPr/>
        </p:nvSpPr>
        <p:spPr>
          <a:xfrm>
            <a:off x="303101" y="1059557"/>
            <a:ext cx="4206019"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20" name="Retângulo de cantos arredondados 19"/>
          <p:cNvSpPr/>
          <p:nvPr/>
        </p:nvSpPr>
        <p:spPr>
          <a:xfrm>
            <a:off x="895349" y="1051243"/>
            <a:ext cx="3541763"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450" dirty="0"/>
              <a:t>Organização de sistemas de computadores</a:t>
            </a:r>
            <a:endParaRPr lang="pt-BR" sz="1450" dirty="0"/>
          </a:p>
        </p:txBody>
      </p:sp>
      <p:pic>
        <p:nvPicPr>
          <p:cNvPr id="24" name="Imagem 23"/>
          <p:cNvPicPr>
            <a:picLocks noChangeAspect="1"/>
          </p:cNvPicPr>
          <p:nvPr/>
        </p:nvPicPr>
        <p:blipFill>
          <a:blip r:embed="rId7"/>
          <a:stretch>
            <a:fillRect/>
          </a:stretch>
        </p:blipFill>
        <p:spPr>
          <a:xfrm>
            <a:off x="359837" y="1064975"/>
            <a:ext cx="494678" cy="358069"/>
          </a:xfrm>
          <a:prstGeom prst="rect">
            <a:avLst/>
          </a:prstGeom>
        </p:spPr>
      </p:pic>
    </p:spTree>
    <p:extLst>
      <p:ext uri="{BB962C8B-B14F-4D97-AF65-F5344CB8AC3E}">
        <p14:creationId xmlns:p14="http://schemas.microsoft.com/office/powerpoint/2010/main" val="178095184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3" action="ppaction://hlinksldjump"/>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5"/>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r>
              <a:rPr lang="pt-BR" sz="1400" b="1" dirty="0"/>
              <a:t>Cache</a:t>
            </a:r>
          </a:p>
          <a:p>
            <a:pPr fontAlgn="base"/>
            <a:r>
              <a:rPr lang="pt-BR" sz="1400" dirty="0"/>
              <a:t>A memória cache tem como função armazenar os principais dados e recursos utilizados pelo processador e trazê-los de forma muito mais rápida quando solicitados. É uma memória extremamente pequena se comparada à memória RAM.</a:t>
            </a:r>
          </a:p>
          <a:p>
            <a:pPr fontAlgn="base"/>
            <a:endParaRPr lang="pt-BR" sz="1400" dirty="0" smtClean="0"/>
          </a:p>
          <a:p>
            <a:pPr fontAlgn="base"/>
            <a:endParaRPr lang="pt-BR" sz="1400" dirty="0"/>
          </a:p>
          <a:p>
            <a:pPr fontAlgn="base"/>
            <a:endParaRPr lang="pt-BR" sz="1400" dirty="0"/>
          </a:p>
        </p:txBody>
      </p:sp>
      <p:grpSp>
        <p:nvGrpSpPr>
          <p:cNvPr id="6" name="Grupo 5"/>
          <p:cNvGrpSpPr/>
          <p:nvPr/>
        </p:nvGrpSpPr>
        <p:grpSpPr>
          <a:xfrm>
            <a:off x="6348841" y="1532888"/>
            <a:ext cx="450850" cy="8028624"/>
            <a:chOff x="6348841" y="1532888"/>
            <a:chExt cx="450850" cy="8028624"/>
          </a:xfrm>
        </p:grpSpPr>
        <p:sp>
          <p:nvSpPr>
            <p:cNvPr id="22" name="Retângulo de cantos arredondados 21"/>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lang="pt-BR" b="1" dirty="0" smtClean="0"/>
                <a:t>                          MEMÓRIA </a:t>
              </a:r>
              <a:r>
                <a:rPr lang="pt-BR" b="1" dirty="0"/>
                <a:t>PRIMÁRIA, MEMÓRIA SECUNDÁRIA, ENTRADA E SAÍDA</a:t>
              </a:r>
              <a:endParaRPr lang="pt-BR" dirty="0"/>
            </a:p>
          </p:txBody>
        </p:sp>
        <p:pic>
          <p:nvPicPr>
            <p:cNvPr id="23" name="Imagem 22"/>
            <p:cNvPicPr>
              <a:picLocks noChangeAspect="1"/>
            </p:cNvPicPr>
            <p:nvPr/>
          </p:nvPicPr>
          <p:blipFill>
            <a:blip r:embed="rId6"/>
            <a:stretch>
              <a:fillRect/>
            </a:stretch>
          </p:blipFill>
          <p:spPr>
            <a:xfrm rot="5400000">
              <a:off x="6010271" y="1978961"/>
              <a:ext cx="1123541" cy="422103"/>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1" name="Título 1"/>
          <p:cNvSpPr txBox="1">
            <a:spLocks/>
          </p:cNvSpPr>
          <p:nvPr/>
        </p:nvSpPr>
        <p:spPr>
          <a:xfrm>
            <a:off x="1484785" y="0"/>
            <a:ext cx="3793146" cy="97502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2500" b="1" dirty="0"/>
              <a:t>Organização e Arquitetura </a:t>
            </a:r>
            <a:r>
              <a:rPr lang="pt-BR" sz="2500" b="1" dirty="0" smtClean="0"/>
              <a:t>  de Computadores</a:t>
            </a:r>
            <a:endParaRPr lang="pt-BR" sz="2500" b="1" dirty="0"/>
          </a:p>
        </p:txBody>
      </p:sp>
      <p:sp>
        <p:nvSpPr>
          <p:cNvPr id="19" name="Retângulo de cantos arredondados 18"/>
          <p:cNvSpPr/>
          <p:nvPr/>
        </p:nvSpPr>
        <p:spPr>
          <a:xfrm>
            <a:off x="303101" y="1059557"/>
            <a:ext cx="4206019"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20" name="Retângulo de cantos arredondados 19"/>
          <p:cNvSpPr/>
          <p:nvPr/>
        </p:nvSpPr>
        <p:spPr>
          <a:xfrm>
            <a:off x="895349" y="1051243"/>
            <a:ext cx="3541763"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450" dirty="0"/>
              <a:t>Organização de sistemas de computadores</a:t>
            </a:r>
            <a:endParaRPr lang="pt-BR" sz="1450" dirty="0"/>
          </a:p>
        </p:txBody>
      </p:sp>
      <p:pic>
        <p:nvPicPr>
          <p:cNvPr id="24" name="Imagem 23"/>
          <p:cNvPicPr>
            <a:picLocks noChangeAspect="1"/>
          </p:cNvPicPr>
          <p:nvPr/>
        </p:nvPicPr>
        <p:blipFill>
          <a:blip r:embed="rId7"/>
          <a:stretch>
            <a:fillRect/>
          </a:stretch>
        </p:blipFill>
        <p:spPr>
          <a:xfrm>
            <a:off x="359837" y="1064975"/>
            <a:ext cx="494678" cy="358069"/>
          </a:xfrm>
          <a:prstGeom prst="rect">
            <a:avLst/>
          </a:prstGeom>
        </p:spPr>
      </p:pic>
      <p:pic>
        <p:nvPicPr>
          <p:cNvPr id="2" name="Imagem 1"/>
          <p:cNvPicPr>
            <a:picLocks noChangeAspect="1"/>
          </p:cNvPicPr>
          <p:nvPr/>
        </p:nvPicPr>
        <p:blipFill>
          <a:blip r:embed="rId8"/>
          <a:stretch>
            <a:fillRect/>
          </a:stretch>
        </p:blipFill>
        <p:spPr>
          <a:xfrm>
            <a:off x="337865" y="3152800"/>
            <a:ext cx="5952944" cy="2748037"/>
          </a:xfrm>
          <a:prstGeom prst="rect">
            <a:avLst/>
          </a:prstGeom>
        </p:spPr>
      </p:pic>
    </p:spTree>
    <p:extLst>
      <p:ext uri="{BB962C8B-B14F-4D97-AF65-F5344CB8AC3E}">
        <p14:creationId xmlns:p14="http://schemas.microsoft.com/office/powerpoint/2010/main" val="323308117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3" action="ppaction://hlinksldjump"/>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5"/>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r>
              <a:rPr lang="pt-BR" sz="1400" b="1" dirty="0"/>
              <a:t>Memória secundária</a:t>
            </a:r>
          </a:p>
          <a:p>
            <a:pPr fontAlgn="base"/>
            <a:r>
              <a:rPr lang="pt-BR" sz="1400" dirty="0"/>
              <a:t>A memória secundária é o armazenamento não volátil do computador. Seus dados permanecem intactos mesmo quando o computador é desligado ou reiniciado. </a:t>
            </a:r>
            <a:endParaRPr lang="pt-BR" sz="1400" dirty="0" smtClean="0"/>
          </a:p>
          <a:p>
            <a:pPr fontAlgn="base"/>
            <a:endParaRPr lang="pt-BR" sz="1400" dirty="0"/>
          </a:p>
          <a:p>
            <a:pPr fontAlgn="base"/>
            <a:r>
              <a:rPr lang="pt-BR" sz="1400" dirty="0" smtClean="0"/>
              <a:t>As </a:t>
            </a:r>
            <a:r>
              <a:rPr lang="pt-BR" sz="1400" dirty="0"/>
              <a:t>informações podem ser gravadas, alteradas ou excluídas a qualquer momento, pois o usuário tem acesso a este periférico através do sistema operacional</a:t>
            </a:r>
            <a:r>
              <a:rPr lang="pt-BR" sz="1400" dirty="0" smtClean="0"/>
              <a:t>.</a:t>
            </a:r>
          </a:p>
          <a:p>
            <a:pPr fontAlgn="base"/>
            <a:endParaRPr lang="pt-BR" sz="1400" dirty="0"/>
          </a:p>
          <a:p>
            <a:pPr fontAlgn="base"/>
            <a:r>
              <a:rPr lang="pt-BR" sz="1400" dirty="0"/>
              <a:t>Por esses motivos, sua capacidade de armazenamento é muito maior do que as memórias primárias. Existem diversos tipos de memórias secundárias, veremos alguns a seguir.</a:t>
            </a:r>
          </a:p>
          <a:p>
            <a:pPr fontAlgn="base"/>
            <a:endParaRPr lang="pt-BR" sz="1400" dirty="0" smtClean="0"/>
          </a:p>
          <a:p>
            <a:pPr fontAlgn="base"/>
            <a:r>
              <a:rPr lang="pt-BR" sz="1400" b="1" dirty="0"/>
              <a:t>Hard Disk (HD)</a:t>
            </a:r>
          </a:p>
          <a:p>
            <a:pPr fontAlgn="base"/>
            <a:r>
              <a:rPr lang="pt-BR" sz="1400" dirty="0"/>
              <a:t>A grande maioria dos computadores contém um dispositivo que armazena informações do sistema operacional, programas instalados, arquivos do usuário e muito mais, que é conhecido como HD. </a:t>
            </a:r>
            <a:endParaRPr lang="pt-BR" sz="1400" dirty="0" smtClean="0"/>
          </a:p>
          <a:p>
            <a:pPr fontAlgn="base"/>
            <a:endParaRPr lang="pt-BR" sz="1400" dirty="0"/>
          </a:p>
          <a:p>
            <a:pPr fontAlgn="base"/>
            <a:r>
              <a:rPr lang="pt-BR" sz="1400" dirty="0" smtClean="0"/>
              <a:t>Nos </a:t>
            </a:r>
            <a:r>
              <a:rPr lang="pt-BR" sz="1400" dirty="0"/>
              <a:t>últimos anos, este dispositivo vem diminuindo de tamanho e aumentando sua capacidade de armazenamento</a:t>
            </a:r>
            <a:r>
              <a:rPr lang="pt-BR" sz="1400" dirty="0" smtClean="0"/>
              <a:t>.</a:t>
            </a:r>
          </a:p>
          <a:p>
            <a:pPr fontAlgn="base"/>
            <a:endParaRPr lang="pt-BR" sz="1400" dirty="0"/>
          </a:p>
          <a:p>
            <a:pPr fontAlgn="base"/>
            <a:r>
              <a:rPr lang="pt-BR" sz="1400" dirty="0"/>
              <a:t>Existem também os HDs portáteis, que podem ser levados para qualquer lugar e conectados via USB em outros dispositivos, facilitando muito a vida do usuário.</a:t>
            </a:r>
          </a:p>
          <a:p>
            <a:pPr fontAlgn="base"/>
            <a:endParaRPr lang="pt-BR" sz="1400" dirty="0" smtClean="0"/>
          </a:p>
          <a:p>
            <a:pPr fontAlgn="base"/>
            <a:endParaRPr lang="pt-BR" sz="1400" dirty="0"/>
          </a:p>
          <a:p>
            <a:pPr fontAlgn="base"/>
            <a:endParaRPr lang="pt-BR" sz="1400" dirty="0"/>
          </a:p>
        </p:txBody>
      </p:sp>
      <p:grpSp>
        <p:nvGrpSpPr>
          <p:cNvPr id="6" name="Grupo 5"/>
          <p:cNvGrpSpPr/>
          <p:nvPr/>
        </p:nvGrpSpPr>
        <p:grpSpPr>
          <a:xfrm>
            <a:off x="6348841" y="1532888"/>
            <a:ext cx="450850" cy="8028624"/>
            <a:chOff x="6348841" y="1532888"/>
            <a:chExt cx="450850" cy="8028624"/>
          </a:xfrm>
        </p:grpSpPr>
        <p:sp>
          <p:nvSpPr>
            <p:cNvPr id="22" name="Retângulo de cantos arredondados 21"/>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lang="pt-BR" b="1" dirty="0" smtClean="0"/>
                <a:t>                          MEMÓRIA </a:t>
              </a:r>
              <a:r>
                <a:rPr lang="pt-BR" b="1" dirty="0"/>
                <a:t>PRIMÁRIA, MEMÓRIA SECUNDÁRIA, ENTRADA E SAÍDA</a:t>
              </a:r>
              <a:endParaRPr lang="pt-BR" dirty="0"/>
            </a:p>
          </p:txBody>
        </p:sp>
        <p:pic>
          <p:nvPicPr>
            <p:cNvPr id="23" name="Imagem 22"/>
            <p:cNvPicPr>
              <a:picLocks noChangeAspect="1"/>
            </p:cNvPicPr>
            <p:nvPr/>
          </p:nvPicPr>
          <p:blipFill>
            <a:blip r:embed="rId6"/>
            <a:stretch>
              <a:fillRect/>
            </a:stretch>
          </p:blipFill>
          <p:spPr>
            <a:xfrm rot="5400000">
              <a:off x="6010271" y="1978961"/>
              <a:ext cx="1123541" cy="422103"/>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1" name="Título 1"/>
          <p:cNvSpPr txBox="1">
            <a:spLocks/>
          </p:cNvSpPr>
          <p:nvPr/>
        </p:nvSpPr>
        <p:spPr>
          <a:xfrm>
            <a:off x="1484785" y="0"/>
            <a:ext cx="3793146" cy="97502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2500" b="1" dirty="0"/>
              <a:t>Organização e Arquitetura </a:t>
            </a:r>
            <a:r>
              <a:rPr lang="pt-BR" sz="2500" b="1" dirty="0" smtClean="0"/>
              <a:t>  de Computadores</a:t>
            </a:r>
            <a:endParaRPr lang="pt-BR" sz="2500" b="1" dirty="0"/>
          </a:p>
        </p:txBody>
      </p:sp>
      <p:sp>
        <p:nvSpPr>
          <p:cNvPr id="19" name="Retângulo de cantos arredondados 18"/>
          <p:cNvSpPr/>
          <p:nvPr/>
        </p:nvSpPr>
        <p:spPr>
          <a:xfrm>
            <a:off x="303101" y="1059557"/>
            <a:ext cx="4206019"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20" name="Retângulo de cantos arredondados 19"/>
          <p:cNvSpPr/>
          <p:nvPr/>
        </p:nvSpPr>
        <p:spPr>
          <a:xfrm>
            <a:off x="895349" y="1051243"/>
            <a:ext cx="3541763"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450" dirty="0"/>
              <a:t>Organização de sistemas de computadores</a:t>
            </a:r>
            <a:endParaRPr lang="pt-BR" sz="1450" dirty="0"/>
          </a:p>
        </p:txBody>
      </p:sp>
      <p:pic>
        <p:nvPicPr>
          <p:cNvPr id="24" name="Imagem 23"/>
          <p:cNvPicPr>
            <a:picLocks noChangeAspect="1"/>
          </p:cNvPicPr>
          <p:nvPr/>
        </p:nvPicPr>
        <p:blipFill>
          <a:blip r:embed="rId7"/>
          <a:stretch>
            <a:fillRect/>
          </a:stretch>
        </p:blipFill>
        <p:spPr>
          <a:xfrm>
            <a:off x="359837" y="1064975"/>
            <a:ext cx="494678" cy="358069"/>
          </a:xfrm>
          <a:prstGeom prst="rect">
            <a:avLst/>
          </a:prstGeom>
        </p:spPr>
      </p:pic>
      <p:pic>
        <p:nvPicPr>
          <p:cNvPr id="3" name="Imagem 2"/>
          <p:cNvPicPr>
            <a:picLocks noChangeAspect="1"/>
          </p:cNvPicPr>
          <p:nvPr/>
        </p:nvPicPr>
        <p:blipFill>
          <a:blip r:embed="rId8"/>
          <a:stretch>
            <a:fillRect/>
          </a:stretch>
        </p:blipFill>
        <p:spPr>
          <a:xfrm>
            <a:off x="1406380" y="7025306"/>
            <a:ext cx="3821807" cy="2549588"/>
          </a:xfrm>
          <a:prstGeom prst="rect">
            <a:avLst/>
          </a:prstGeom>
        </p:spPr>
      </p:pic>
    </p:spTree>
    <p:extLst>
      <p:ext uri="{BB962C8B-B14F-4D97-AF65-F5344CB8AC3E}">
        <p14:creationId xmlns:p14="http://schemas.microsoft.com/office/powerpoint/2010/main" val="405546039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1"/>
          <p:cNvSpPr txBox="1">
            <a:spLocks/>
          </p:cNvSpPr>
          <p:nvPr/>
        </p:nvSpPr>
        <p:spPr>
          <a:xfrm>
            <a:off x="428604" y="1023910"/>
            <a:ext cx="6286544" cy="8681618"/>
          </a:xfrm>
          <a:prstGeom prst="rect">
            <a:avLst/>
          </a:prstGeom>
        </p:spPr>
        <p:txBody>
          <a:bodyPr vert="horz" lIns="91440" tIns="45720" rIns="91440" bIns="45720" rtlCol="0" anchor="t" anchorCtr="0">
            <a:noAutofit/>
          </a:bodyPr>
          <a:lstStyle/>
          <a:p>
            <a:pPr marL="0" marR="0" lvl="0" indent="0" defTabSz="914400" rtl="0" eaLnBrk="1" fontAlgn="auto" latinLnBrk="0" hangingPunct="1">
              <a:lnSpc>
                <a:spcPct val="100000"/>
              </a:lnSpc>
              <a:spcBef>
                <a:spcPct val="0"/>
              </a:spcBef>
              <a:spcAft>
                <a:spcPts val="0"/>
              </a:spcAft>
              <a:buClrTx/>
              <a:buSzTx/>
              <a:buFontTx/>
              <a:buNone/>
              <a:tabLst/>
              <a:defRPr/>
            </a:pPr>
            <a:r>
              <a:rPr lang="pt-BR" sz="2800" dirty="0" smtClean="0">
                <a:latin typeface="+mj-lt"/>
                <a:ea typeface="+mj-ea"/>
                <a:cs typeface="+mj-cs"/>
              </a:rPr>
              <a:t>Prefácio</a:t>
            </a:r>
            <a:endParaRPr kumimoji="0" lang="pt-BR" sz="2800" b="0" i="0" u="none" strike="noStrike" kern="1200" cap="none" spc="0" normalizeH="0" baseline="0" noProof="0" dirty="0" smtClean="0">
              <a:ln>
                <a:noFill/>
              </a:ln>
              <a:solidFill>
                <a:schemeClr val="tx1"/>
              </a:solidFill>
              <a:effectLst/>
              <a:uLnTx/>
              <a:uFillTx/>
              <a:latin typeface="+mj-lt"/>
              <a:ea typeface="+mj-ea"/>
              <a:cs typeface="+mj-cs"/>
            </a:endParaRPr>
          </a:p>
          <a:p>
            <a:pPr marL="0" marR="0" lvl="0" indent="0" defTabSz="914400" rtl="0" eaLnBrk="1" fontAlgn="auto" latinLnBrk="0" hangingPunct="1">
              <a:lnSpc>
                <a:spcPct val="100000"/>
              </a:lnSpc>
              <a:spcBef>
                <a:spcPct val="0"/>
              </a:spcBef>
              <a:spcAft>
                <a:spcPts val="0"/>
              </a:spcAft>
              <a:buClrTx/>
              <a:buSzTx/>
              <a:buFontTx/>
              <a:buNone/>
              <a:tabLst/>
              <a:defRPr/>
            </a:pPr>
            <a:r>
              <a:rPr lang="pt-BR" sz="2400" b="1" dirty="0" smtClean="0">
                <a:latin typeface="+mj-lt"/>
                <a:ea typeface="+mj-ea"/>
                <a:cs typeface="+mj-cs"/>
              </a:rPr>
              <a:t>A informação e a sobrevivência</a:t>
            </a:r>
            <a:endParaRPr kumimoji="0" lang="pt-BR" sz="2400" b="1" i="0" u="none" strike="noStrike" kern="1200" cap="none" spc="0" normalizeH="0" baseline="0" noProof="0" dirty="0">
              <a:ln>
                <a:noFill/>
              </a:ln>
              <a:solidFill>
                <a:schemeClr val="tx1"/>
              </a:solidFill>
              <a:effectLst/>
              <a:uLnTx/>
              <a:uFillTx/>
              <a:latin typeface="+mj-lt"/>
              <a:ea typeface="+mj-ea"/>
              <a:cs typeface="+mj-cs"/>
            </a:endParaRPr>
          </a:p>
        </p:txBody>
      </p:sp>
      <p:sp>
        <p:nvSpPr>
          <p:cNvPr id="8" name="Título 1"/>
          <p:cNvSpPr txBox="1">
            <a:spLocks/>
          </p:cNvSpPr>
          <p:nvPr/>
        </p:nvSpPr>
        <p:spPr>
          <a:xfrm>
            <a:off x="571480" y="1905906"/>
            <a:ext cx="6000792" cy="7799622"/>
          </a:xfrm>
          <a:prstGeom prst="rect">
            <a:avLst/>
          </a:prstGeom>
        </p:spPr>
        <p:txBody>
          <a:bodyPr vert="horz" lIns="91440" tIns="45720" rIns="91440" bIns="45720" rtlCol="0" anchor="t" anchorCtr="0">
            <a:noAutofit/>
          </a:bodyPr>
          <a:lstStyle/>
          <a:p>
            <a:pPr marL="0" marR="0" lvl="0" indent="0" algn="just" defTabSz="914400" rtl="0" eaLnBrk="1" fontAlgn="auto" latinLnBrk="0" hangingPunct="1">
              <a:lnSpc>
                <a:spcPct val="100000"/>
              </a:lnSpc>
              <a:spcBef>
                <a:spcPct val="0"/>
              </a:spcBef>
              <a:spcAft>
                <a:spcPts val="0"/>
              </a:spcAft>
              <a:buClrTx/>
              <a:buSzTx/>
              <a:buFontTx/>
              <a:buNone/>
              <a:tabLst/>
              <a:defRPr/>
            </a:pPr>
            <a:r>
              <a:rPr lang="pt-BR" sz="1400" dirty="0" smtClean="0">
                <a:latin typeface="+mj-lt"/>
                <a:ea typeface="+mj-ea"/>
                <a:cs typeface="+mj-cs"/>
              </a:rPr>
              <a:t>O aprendizado atual está como sempre foi: manipulado, desde sua criação.</a:t>
            </a:r>
            <a:endParaRPr kumimoji="0" lang="pt-BR" sz="1400" i="0" u="none" strike="noStrike" kern="1200" cap="none" spc="0" normalizeH="0" baseline="0" noProof="0" dirty="0" smtClean="0">
              <a:ln>
                <a:noFill/>
              </a:ln>
              <a:solidFill>
                <a:schemeClr val="tx1"/>
              </a:solidFill>
              <a:effectLst/>
              <a:uLnTx/>
              <a:uFillTx/>
              <a:latin typeface="+mj-lt"/>
              <a:ea typeface="+mj-ea"/>
              <a:cs typeface="+mj-cs"/>
            </a:endParaRPr>
          </a:p>
          <a:p>
            <a:pPr marL="0" marR="0" lvl="0" indent="0" algn="just" defTabSz="914400" rtl="0" eaLnBrk="1" fontAlgn="auto" latinLnBrk="0" hangingPunct="1">
              <a:lnSpc>
                <a:spcPct val="100000"/>
              </a:lnSpc>
              <a:spcBef>
                <a:spcPct val="0"/>
              </a:spcBef>
              <a:spcAft>
                <a:spcPts val="0"/>
              </a:spcAft>
              <a:buClrTx/>
              <a:buSzTx/>
              <a:buFontTx/>
              <a:buNone/>
              <a:tabLst/>
              <a:defRPr/>
            </a:pPr>
            <a:r>
              <a:rPr kumimoji="0" lang="pt-BR" sz="1400" i="0" u="none" strike="noStrike" kern="1200" cap="none" spc="0" normalizeH="0" baseline="0" noProof="0" dirty="0" smtClean="0">
                <a:ln>
                  <a:noFill/>
                </a:ln>
                <a:solidFill>
                  <a:schemeClr val="tx1"/>
                </a:solidFill>
                <a:effectLst/>
                <a:uLnTx/>
                <a:uFillTx/>
                <a:latin typeface="+mj-lt"/>
                <a:ea typeface="+mj-ea"/>
                <a:cs typeface="+mj-cs"/>
              </a:rPr>
              <a:t>Desde o</a:t>
            </a:r>
            <a:r>
              <a:rPr kumimoji="0" lang="pt-BR" sz="1400" i="0" u="none" strike="noStrike" kern="1200" cap="none" spc="0" normalizeH="0" noProof="0" dirty="0" smtClean="0">
                <a:ln>
                  <a:noFill/>
                </a:ln>
                <a:solidFill>
                  <a:schemeClr val="tx1"/>
                </a:solidFill>
                <a:effectLst/>
                <a:uLnTx/>
                <a:uFillTx/>
                <a:latin typeface="+mj-lt"/>
                <a:ea typeface="+mj-ea"/>
                <a:cs typeface="+mj-cs"/>
              </a:rPr>
              <a:t> tempo dos homens e mulheres das cavernas a informação é sobrevivência. </a:t>
            </a:r>
            <a:r>
              <a:rPr lang="pt-BR" sz="1400" dirty="0" smtClean="0">
                <a:latin typeface="+mj-lt"/>
                <a:ea typeface="+mj-ea"/>
                <a:cs typeface="+mj-cs"/>
              </a:rPr>
              <a:t>Quando o ser humano passou da fase de utilizar a informação para apenas sobreviver, ele começou a utilizá-la como meio de controle e repressão a sua própria tribo/sociedade/meio em que vive/natureza.</a:t>
            </a:r>
          </a:p>
          <a:p>
            <a:pPr marL="0" marR="0" lvl="0" indent="0" algn="just" defTabSz="914400" rtl="0" eaLnBrk="1" fontAlgn="auto" latinLnBrk="0" hangingPunct="1">
              <a:lnSpc>
                <a:spcPct val="100000"/>
              </a:lnSpc>
              <a:spcBef>
                <a:spcPct val="0"/>
              </a:spcBef>
              <a:spcAft>
                <a:spcPts val="0"/>
              </a:spcAft>
              <a:buClrTx/>
              <a:buSzTx/>
              <a:buFontTx/>
              <a:buNone/>
              <a:tabLst/>
              <a:defRPr/>
            </a:pPr>
            <a:endParaRPr lang="pt-BR" sz="1400" dirty="0" smtClean="0">
              <a:latin typeface="+mj-lt"/>
              <a:ea typeface="+mj-ea"/>
              <a:cs typeface="+mj-cs"/>
            </a:endParaRPr>
          </a:p>
          <a:p>
            <a:pPr lvl="0" algn="just">
              <a:spcBef>
                <a:spcPct val="0"/>
              </a:spcBef>
              <a:defRPr/>
            </a:pPr>
            <a:r>
              <a:rPr lang="pt-BR" sz="1400" dirty="0" smtClean="0">
                <a:latin typeface="+mj-lt"/>
                <a:ea typeface="+mj-ea"/>
                <a:cs typeface="+mj-cs"/>
              </a:rPr>
              <a:t>Desde então temos tribos contra tribos, civilizações contra civilizações, impérios contra </a:t>
            </a:r>
            <a:r>
              <a:rPr lang="pt-BR" sz="1400" dirty="0" smtClean="0"/>
              <a:t>impérios...</a:t>
            </a:r>
            <a:endParaRPr lang="pt-BR" sz="1400" dirty="0" smtClean="0">
              <a:latin typeface="+mj-lt"/>
              <a:ea typeface="+mj-ea"/>
              <a:cs typeface="+mj-cs"/>
            </a:endParaRPr>
          </a:p>
          <a:p>
            <a:pPr lvl="0" algn="just">
              <a:spcBef>
                <a:spcPct val="0"/>
              </a:spcBef>
              <a:defRPr/>
            </a:pPr>
            <a:r>
              <a:rPr lang="pt-BR" sz="1400" dirty="0" smtClean="0">
                <a:latin typeface="+mj-lt"/>
                <a:ea typeface="+mj-ea"/>
                <a:cs typeface="+mj-cs"/>
              </a:rPr>
              <a:t>Sendo que o que determina o vencedor desde o tempo das cavernas até hoje é a informação.</a:t>
            </a:r>
          </a:p>
          <a:p>
            <a:pPr lvl="0" algn="just">
              <a:spcBef>
                <a:spcPct val="0"/>
              </a:spcBef>
              <a:defRPr/>
            </a:pPr>
            <a:endParaRPr lang="pt-BR" sz="1400" dirty="0" smtClean="0">
              <a:latin typeface="+mj-lt"/>
              <a:ea typeface="+mj-ea"/>
              <a:cs typeface="+mj-cs"/>
            </a:endParaRPr>
          </a:p>
          <a:p>
            <a:pPr lvl="0" algn="just">
              <a:spcBef>
                <a:spcPct val="0"/>
              </a:spcBef>
              <a:defRPr/>
            </a:pPr>
            <a:r>
              <a:rPr lang="pt-BR" sz="1400" dirty="0" smtClean="0">
                <a:latin typeface="+mj-lt"/>
                <a:ea typeface="+mj-ea"/>
                <a:cs typeface="+mj-cs"/>
              </a:rPr>
              <a:t>Quando o ser humano começou a utilizar a primeira grande informação que foi a utilização do fogo, </a:t>
            </a:r>
            <a:r>
              <a:rPr lang="pt-BR" b="1" dirty="0" smtClean="0">
                <a:latin typeface="+mj-lt"/>
                <a:ea typeface="+mj-ea"/>
                <a:cs typeface="+mj-cs"/>
              </a:rPr>
              <a:t>a natureza </a:t>
            </a:r>
            <a:r>
              <a:rPr lang="pt-BR" sz="1400" dirty="0" smtClean="0">
                <a:latin typeface="+mj-lt"/>
                <a:ea typeface="+mj-ea"/>
                <a:cs typeface="+mj-cs"/>
              </a:rPr>
              <a:t>e as outras tribos atacadas não tinham chance alguma e foram derrotadas.</a:t>
            </a:r>
          </a:p>
          <a:p>
            <a:pPr lvl="0" algn="just">
              <a:spcBef>
                <a:spcPct val="0"/>
              </a:spcBef>
              <a:defRPr/>
            </a:pPr>
            <a:endParaRPr lang="pt-BR" sz="1400" dirty="0" smtClean="0">
              <a:latin typeface="+mj-lt"/>
              <a:ea typeface="+mj-ea"/>
              <a:cs typeface="+mj-cs"/>
            </a:endParaRPr>
          </a:p>
          <a:p>
            <a:pPr algn="just">
              <a:spcBef>
                <a:spcPct val="0"/>
              </a:spcBef>
              <a:defRPr/>
            </a:pPr>
            <a:r>
              <a:rPr lang="pt-BR" sz="1400" dirty="0" smtClean="0"/>
              <a:t>Quando o ser humano começou a utilizar armas primitivas do tempo da pedra lascada de fabricação humana, as outras tribos atacadas não tinham chance alguma e foram derrotadas.</a:t>
            </a:r>
          </a:p>
          <a:p>
            <a:pPr algn="just">
              <a:spcBef>
                <a:spcPct val="0"/>
              </a:spcBef>
              <a:defRPr/>
            </a:pPr>
            <a:endParaRPr lang="pt-BR" sz="1400" dirty="0" smtClean="0"/>
          </a:p>
          <a:p>
            <a:pPr algn="just">
              <a:spcBef>
                <a:spcPct val="0"/>
              </a:spcBef>
              <a:defRPr/>
            </a:pPr>
            <a:r>
              <a:rPr lang="pt-BR" sz="1400" dirty="0" smtClean="0"/>
              <a:t>Quando o ser humano começou a utilizar armas, utilizando o minério de ferro entre outros, posteriormente manipulando-os até se chegar as espadas lanças..., as outras tribos atacadas não tinham chance alguma e foram derrotadas.</a:t>
            </a:r>
          </a:p>
          <a:p>
            <a:pPr algn="just">
              <a:spcBef>
                <a:spcPct val="0"/>
              </a:spcBef>
              <a:defRPr/>
            </a:pPr>
            <a:endParaRPr lang="pt-BR" sz="1400" dirty="0" smtClean="0"/>
          </a:p>
          <a:p>
            <a:pPr algn="just">
              <a:spcBef>
                <a:spcPct val="0"/>
              </a:spcBef>
              <a:defRPr/>
            </a:pPr>
            <a:r>
              <a:rPr lang="pt-BR" sz="1400" dirty="0" smtClean="0"/>
              <a:t>Quando o império chinês criou e utilizou a pólvora e o seu uso em combates/guerras se espalhou as sociedades que utilizavam apenas espadas lanças... foram derrotadas. E chegamos a criação da bomba atômica e nuclear, como saber se o aprendizado é manipulado?</a:t>
            </a:r>
          </a:p>
          <a:p>
            <a:pPr algn="just">
              <a:spcBef>
                <a:spcPct val="0"/>
              </a:spcBef>
              <a:defRPr/>
            </a:pPr>
            <a:r>
              <a:rPr lang="pt-BR" sz="1400" dirty="0" smtClean="0"/>
              <a:t>Tente você(uma sociedade/grupo/indivíduo) criar uma bomba atômica ou nuclear.</a:t>
            </a:r>
          </a:p>
          <a:p>
            <a:pPr algn="just">
              <a:spcBef>
                <a:spcPct val="0"/>
              </a:spcBef>
              <a:defRPr/>
            </a:pPr>
            <a:endParaRPr lang="pt-BR" sz="1400" dirty="0" smtClean="0"/>
          </a:p>
          <a:p>
            <a:pPr algn="just">
              <a:spcBef>
                <a:spcPct val="0"/>
              </a:spcBef>
              <a:defRPr/>
            </a:pPr>
            <a:r>
              <a:rPr lang="pt-BR" sz="1400" dirty="0" smtClean="0"/>
              <a:t>Nas nossas aulas, não vou lhe ensinar a criar uma bomba </a:t>
            </a:r>
            <a:r>
              <a:rPr lang="pt-BR" sz="1400" dirty="0"/>
              <a:t>atômica ou </a:t>
            </a:r>
            <a:r>
              <a:rPr lang="pt-BR" sz="1400" dirty="0" smtClean="0"/>
              <a:t>nuclear. Irei repassar as informações acumuladas das gerações anteriores para a sobrevivência das futuras gerações.  </a:t>
            </a:r>
          </a:p>
          <a:p>
            <a:pPr algn="just">
              <a:spcBef>
                <a:spcPct val="0"/>
              </a:spcBef>
              <a:defRPr/>
            </a:pPr>
            <a:endParaRPr lang="pt-BR" sz="1400" dirty="0" smtClean="0"/>
          </a:p>
          <a:p>
            <a:pPr algn="just">
              <a:spcBef>
                <a:spcPct val="0"/>
              </a:spcBef>
              <a:defRPr/>
            </a:pPr>
            <a:r>
              <a:rPr lang="pt-BR" sz="1400" dirty="0" smtClean="0"/>
              <a:t>Conforme o nosso histórico, a geração ou gerações que irão sobreviver serão as que mais bem utilizarem a informação.</a:t>
            </a:r>
          </a:p>
          <a:p>
            <a:pPr algn="just">
              <a:spcBef>
                <a:spcPct val="0"/>
              </a:spcBef>
              <a:defRPr/>
            </a:pPr>
            <a:endParaRPr lang="pt-BR" sz="1400" dirty="0" smtClean="0"/>
          </a:p>
          <a:p>
            <a:pPr algn="just">
              <a:spcBef>
                <a:spcPct val="0"/>
              </a:spcBef>
              <a:defRPr/>
            </a:pPr>
            <a:endParaRPr lang="pt-BR" sz="1400" dirty="0" smtClean="0"/>
          </a:p>
          <a:p>
            <a:pPr algn="just">
              <a:spcBef>
                <a:spcPct val="0"/>
              </a:spcBef>
              <a:defRPr/>
            </a:pPr>
            <a:endParaRPr lang="pt-BR" sz="1400" dirty="0" smtClean="0"/>
          </a:p>
          <a:p>
            <a:pPr algn="just">
              <a:spcBef>
                <a:spcPct val="0"/>
              </a:spcBef>
              <a:defRPr/>
            </a:pPr>
            <a:endParaRPr lang="pt-BR" sz="1400" dirty="0" smtClean="0"/>
          </a:p>
          <a:p>
            <a:pPr lvl="0" algn="just">
              <a:spcBef>
                <a:spcPct val="0"/>
              </a:spcBef>
              <a:defRPr/>
            </a:pPr>
            <a:endParaRPr lang="pt-BR" sz="1400" dirty="0" smtClean="0">
              <a:latin typeface="+mj-lt"/>
              <a:ea typeface="+mj-ea"/>
              <a:cs typeface="+mj-cs"/>
            </a:endParaRPr>
          </a:p>
          <a:p>
            <a:pPr lvl="0" algn="just">
              <a:spcBef>
                <a:spcPct val="0"/>
              </a:spcBef>
              <a:defRPr/>
            </a:pPr>
            <a:endParaRPr lang="pt-BR" sz="1400" dirty="0" smtClean="0">
              <a:latin typeface="+mj-lt"/>
              <a:ea typeface="+mj-ea"/>
              <a:cs typeface="+mj-cs"/>
            </a:endParaRPr>
          </a:p>
          <a:p>
            <a:pPr marL="0" marR="0" lvl="0" indent="0" algn="just" defTabSz="914400" rtl="0" eaLnBrk="1" fontAlgn="auto" latinLnBrk="0" hangingPunct="1">
              <a:lnSpc>
                <a:spcPct val="100000"/>
              </a:lnSpc>
              <a:spcBef>
                <a:spcPct val="0"/>
              </a:spcBef>
              <a:spcAft>
                <a:spcPts val="0"/>
              </a:spcAft>
              <a:buClrTx/>
              <a:buSzTx/>
              <a:buFontTx/>
              <a:buNone/>
              <a:tabLst/>
              <a:defRPr/>
            </a:pPr>
            <a:endParaRPr kumimoji="0" lang="pt-BR" sz="1400" i="0" u="none" strike="noStrike" kern="1200" cap="none" spc="0" normalizeH="0" noProof="0" dirty="0" smtClean="0">
              <a:ln>
                <a:noFill/>
              </a:ln>
              <a:solidFill>
                <a:schemeClr val="tx1"/>
              </a:solidFill>
              <a:effectLst/>
              <a:uLnTx/>
              <a:uFillTx/>
              <a:latin typeface="+mj-lt"/>
              <a:ea typeface="+mj-ea"/>
              <a:cs typeface="+mj-cs"/>
            </a:endParaRPr>
          </a:p>
          <a:p>
            <a:pPr marL="0" marR="0" lvl="0" indent="0" algn="just" defTabSz="914400" rtl="0" eaLnBrk="1" fontAlgn="auto" latinLnBrk="0" hangingPunct="1">
              <a:lnSpc>
                <a:spcPct val="100000"/>
              </a:lnSpc>
              <a:spcBef>
                <a:spcPct val="0"/>
              </a:spcBef>
              <a:spcAft>
                <a:spcPts val="0"/>
              </a:spcAft>
              <a:buClrTx/>
              <a:buSzTx/>
              <a:buFontTx/>
              <a:buNone/>
              <a:tabLst/>
              <a:defRPr/>
            </a:pPr>
            <a:endParaRPr kumimoji="0" lang="pt-BR" sz="1400" i="0" u="none" strike="noStrike" kern="1200" cap="none" spc="0" normalizeH="0" baseline="0" noProof="0" dirty="0">
              <a:ln>
                <a:noFill/>
              </a:ln>
              <a:solidFill>
                <a:schemeClr val="tx1"/>
              </a:solidFill>
              <a:effectLst/>
              <a:uLnTx/>
              <a:uFillTx/>
              <a:latin typeface="+mj-lt"/>
              <a:ea typeface="+mj-ea"/>
              <a:cs typeface="+mj-cs"/>
            </a:endParaRPr>
          </a:p>
        </p:txBody>
      </p:sp>
      <p:pic>
        <p:nvPicPr>
          <p:cNvPr id="10"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1" name="Conector reto 10"/>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pic>
        <p:nvPicPr>
          <p:cNvPr id="12" name="Picture 2" descr="Resultado de imagem para java"/>
          <p:cNvPicPr>
            <a:picLocks noChangeAspect="1" noChangeArrowheads="1"/>
          </p:cNvPicPr>
          <p:nvPr/>
        </p:nvPicPr>
        <p:blipFill>
          <a:blip r:embed="rId3"/>
          <a:srcRect/>
          <a:stretch>
            <a:fillRect/>
          </a:stretch>
        </p:blipFill>
        <p:spPr bwMode="auto">
          <a:xfrm>
            <a:off x="6100217" y="177494"/>
            <a:ext cx="660016" cy="918283"/>
          </a:xfrm>
          <a:prstGeom prst="rect">
            <a:avLst/>
          </a:prstGeom>
          <a:noFill/>
        </p:spPr>
      </p:pic>
      <p:sp>
        <p:nvSpPr>
          <p:cNvPr id="15" name="Cruz 14"/>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 name="Cruz 15"/>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 name="Retângulo 16"/>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19" name="Retângulo 18"/>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14" name="Título 1"/>
          <p:cNvSpPr txBox="1">
            <a:spLocks/>
          </p:cNvSpPr>
          <p:nvPr/>
        </p:nvSpPr>
        <p:spPr>
          <a:xfrm>
            <a:off x="1484785" y="0"/>
            <a:ext cx="3793146" cy="97502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2500" b="1" dirty="0"/>
              <a:t>Organização e Arquitetura </a:t>
            </a:r>
            <a:r>
              <a:rPr lang="pt-BR" sz="2500" b="1" dirty="0" smtClean="0"/>
              <a:t>  de Computadores</a:t>
            </a:r>
            <a:endParaRPr lang="pt-BR" sz="2500" b="1" dirty="0"/>
          </a:p>
        </p:txBody>
      </p:sp>
    </p:spTree>
    <p:extLst>
      <p:ext uri="{BB962C8B-B14F-4D97-AF65-F5344CB8AC3E}">
        <p14:creationId xmlns:p14="http://schemas.microsoft.com/office/powerpoint/2010/main" val="173794705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3" action="ppaction://hlinksldjump"/>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5"/>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r>
              <a:rPr lang="pt-BR" sz="1400" b="1" i="1" dirty="0" smtClean="0"/>
              <a:t>Pen-drive</a:t>
            </a:r>
            <a:r>
              <a:rPr lang="pt-BR" sz="1400" b="1" dirty="0"/>
              <a:t> e cartão de memória</a:t>
            </a:r>
          </a:p>
          <a:p>
            <a:pPr fontAlgn="base"/>
            <a:r>
              <a:rPr lang="pt-BR" sz="1400" dirty="0"/>
              <a:t>A cada dia menores e com maior capacidade de armazenamento, os </a:t>
            </a:r>
            <a:r>
              <a:rPr lang="pt-BR" sz="1400" i="1" dirty="0"/>
              <a:t>Pen-drives</a:t>
            </a:r>
            <a:r>
              <a:rPr lang="pt-BR" sz="1400" dirty="0"/>
              <a:t> e cartões de memória cabem no bolso e até mesmo na carteira. </a:t>
            </a:r>
            <a:endParaRPr lang="pt-BR" sz="1400" dirty="0" smtClean="0"/>
          </a:p>
          <a:p>
            <a:pPr fontAlgn="base"/>
            <a:endParaRPr lang="pt-BR" sz="1400" dirty="0"/>
          </a:p>
          <a:p>
            <a:pPr fontAlgn="base"/>
            <a:r>
              <a:rPr lang="pt-BR" sz="1400" dirty="0" smtClean="0"/>
              <a:t>Esses </a:t>
            </a:r>
            <a:r>
              <a:rPr lang="pt-BR" sz="1400" dirty="0"/>
              <a:t>pequenos dispositivos facilitam a vida do usuário permitindo que suas informações sejam transportadas e transferidas de modo rápido e seguro</a:t>
            </a:r>
            <a:r>
              <a:rPr lang="pt-BR" sz="1400" dirty="0" smtClean="0"/>
              <a:t>.</a:t>
            </a:r>
          </a:p>
          <a:p>
            <a:pPr fontAlgn="base"/>
            <a:endParaRPr lang="pt-BR" sz="1400" dirty="0"/>
          </a:p>
          <a:p>
            <a:pPr fontAlgn="base"/>
            <a:r>
              <a:rPr lang="pt-BR" sz="1400" dirty="0"/>
              <a:t>As entradas (conexões) compatíveis com tais periféricos já estão disponíveis em computadores, equipamentos médicos, equipamentos de som e televisão e nos mais diversos objetos para as mais diversas finalidades.</a:t>
            </a:r>
          </a:p>
          <a:p>
            <a:pPr fontAlgn="base"/>
            <a:endParaRPr lang="pt-BR" sz="1400" dirty="0" smtClean="0"/>
          </a:p>
          <a:p>
            <a:pPr fontAlgn="base"/>
            <a:endParaRPr lang="pt-BR" sz="1400" dirty="0"/>
          </a:p>
          <a:p>
            <a:pPr fontAlgn="base"/>
            <a:endParaRPr lang="pt-BR" sz="1400" dirty="0"/>
          </a:p>
        </p:txBody>
      </p:sp>
      <p:grpSp>
        <p:nvGrpSpPr>
          <p:cNvPr id="6" name="Grupo 5"/>
          <p:cNvGrpSpPr/>
          <p:nvPr/>
        </p:nvGrpSpPr>
        <p:grpSpPr>
          <a:xfrm>
            <a:off x="6348841" y="1532888"/>
            <a:ext cx="450850" cy="8028624"/>
            <a:chOff x="6348841" y="1532888"/>
            <a:chExt cx="450850" cy="8028624"/>
          </a:xfrm>
        </p:grpSpPr>
        <p:sp>
          <p:nvSpPr>
            <p:cNvPr id="22" name="Retângulo de cantos arredondados 21"/>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lang="pt-BR" b="1" dirty="0" smtClean="0"/>
                <a:t>                          MEMÓRIA </a:t>
              </a:r>
              <a:r>
                <a:rPr lang="pt-BR" b="1" dirty="0"/>
                <a:t>PRIMÁRIA, MEMÓRIA SECUNDÁRIA, ENTRADA E SAÍDA</a:t>
              </a:r>
              <a:endParaRPr lang="pt-BR" dirty="0"/>
            </a:p>
          </p:txBody>
        </p:sp>
        <p:pic>
          <p:nvPicPr>
            <p:cNvPr id="23" name="Imagem 22"/>
            <p:cNvPicPr>
              <a:picLocks noChangeAspect="1"/>
            </p:cNvPicPr>
            <p:nvPr/>
          </p:nvPicPr>
          <p:blipFill>
            <a:blip r:embed="rId6"/>
            <a:stretch>
              <a:fillRect/>
            </a:stretch>
          </p:blipFill>
          <p:spPr>
            <a:xfrm rot="5400000">
              <a:off x="6010271" y="1978961"/>
              <a:ext cx="1123541" cy="422103"/>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1" name="Título 1"/>
          <p:cNvSpPr txBox="1">
            <a:spLocks/>
          </p:cNvSpPr>
          <p:nvPr/>
        </p:nvSpPr>
        <p:spPr>
          <a:xfrm>
            <a:off x="1484785" y="0"/>
            <a:ext cx="3793146" cy="97502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2500" b="1" dirty="0"/>
              <a:t>Organização e Arquitetura </a:t>
            </a:r>
            <a:r>
              <a:rPr lang="pt-BR" sz="2500" b="1" dirty="0" smtClean="0"/>
              <a:t>  de Computadores</a:t>
            </a:r>
            <a:endParaRPr lang="pt-BR" sz="2500" b="1" dirty="0"/>
          </a:p>
        </p:txBody>
      </p:sp>
      <p:sp>
        <p:nvSpPr>
          <p:cNvPr id="19" name="Retângulo de cantos arredondados 18"/>
          <p:cNvSpPr/>
          <p:nvPr/>
        </p:nvSpPr>
        <p:spPr>
          <a:xfrm>
            <a:off x="303101" y="1059557"/>
            <a:ext cx="4206019"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20" name="Retângulo de cantos arredondados 19"/>
          <p:cNvSpPr/>
          <p:nvPr/>
        </p:nvSpPr>
        <p:spPr>
          <a:xfrm>
            <a:off x="895349" y="1051243"/>
            <a:ext cx="3541763"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450" dirty="0"/>
              <a:t>Organização de sistemas de computadores</a:t>
            </a:r>
            <a:endParaRPr lang="pt-BR" sz="1450" dirty="0"/>
          </a:p>
        </p:txBody>
      </p:sp>
      <p:pic>
        <p:nvPicPr>
          <p:cNvPr id="24" name="Imagem 23"/>
          <p:cNvPicPr>
            <a:picLocks noChangeAspect="1"/>
          </p:cNvPicPr>
          <p:nvPr/>
        </p:nvPicPr>
        <p:blipFill>
          <a:blip r:embed="rId7"/>
          <a:stretch>
            <a:fillRect/>
          </a:stretch>
        </p:blipFill>
        <p:spPr>
          <a:xfrm>
            <a:off x="359837" y="1064975"/>
            <a:ext cx="494678" cy="358069"/>
          </a:xfrm>
          <a:prstGeom prst="rect">
            <a:avLst/>
          </a:prstGeom>
        </p:spPr>
      </p:pic>
      <p:pic>
        <p:nvPicPr>
          <p:cNvPr id="2" name="Imagem 1"/>
          <p:cNvPicPr>
            <a:picLocks noChangeAspect="1"/>
          </p:cNvPicPr>
          <p:nvPr/>
        </p:nvPicPr>
        <p:blipFill>
          <a:blip r:embed="rId8"/>
          <a:stretch>
            <a:fillRect/>
          </a:stretch>
        </p:blipFill>
        <p:spPr>
          <a:xfrm>
            <a:off x="1242586" y="4880992"/>
            <a:ext cx="4149396" cy="2787077"/>
          </a:xfrm>
          <a:prstGeom prst="rect">
            <a:avLst/>
          </a:prstGeom>
        </p:spPr>
      </p:pic>
    </p:spTree>
    <p:extLst>
      <p:ext uri="{BB962C8B-B14F-4D97-AF65-F5344CB8AC3E}">
        <p14:creationId xmlns:p14="http://schemas.microsoft.com/office/powerpoint/2010/main" val="342737268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3" action="ppaction://hlinksldjump"/>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5"/>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r>
              <a:rPr lang="pt-BR" sz="1400" b="1" dirty="0"/>
              <a:t>CD, DVD e blu-ray</a:t>
            </a:r>
          </a:p>
          <a:p>
            <a:pPr fontAlgn="base"/>
            <a:r>
              <a:rPr lang="pt-BR" sz="1400" dirty="0"/>
              <a:t>Existem no mercado mídias de CD-ROM, DVD-ROM e blu-ray graváveis (só se pode gravar uma vez) e regraváveis (permitem que as informações sejam regravadas quantas vezes forem preciso</a:t>
            </a:r>
            <a:r>
              <a:rPr lang="pt-BR" sz="1400" dirty="0" smtClean="0"/>
              <a:t>).</a:t>
            </a:r>
          </a:p>
          <a:p>
            <a:pPr fontAlgn="base"/>
            <a:endParaRPr lang="pt-BR" sz="1400" dirty="0"/>
          </a:p>
          <a:p>
            <a:pPr fontAlgn="base"/>
            <a:r>
              <a:rPr lang="pt-BR" sz="1400" dirty="0"/>
              <a:t>Com essa facilidade, o usuário pode acessar seus dados também em diversos aparelhos que aceitem esse formato de mídia</a:t>
            </a:r>
            <a:r>
              <a:rPr lang="pt-BR" sz="1400" dirty="0" smtClean="0"/>
              <a:t>.</a:t>
            </a:r>
          </a:p>
          <a:p>
            <a:pPr fontAlgn="base"/>
            <a:endParaRPr lang="pt-BR" sz="1400" dirty="0"/>
          </a:p>
          <a:p>
            <a:pPr fontAlgn="base"/>
            <a:endParaRPr lang="pt-BR" sz="1400" dirty="0"/>
          </a:p>
          <a:p>
            <a:pPr fontAlgn="base"/>
            <a:endParaRPr lang="pt-BR" sz="1400" dirty="0" smtClean="0"/>
          </a:p>
          <a:p>
            <a:pPr fontAlgn="base"/>
            <a:endParaRPr lang="pt-BR" sz="1400" dirty="0"/>
          </a:p>
          <a:p>
            <a:pPr fontAlgn="base"/>
            <a:endParaRPr lang="pt-BR" sz="1400" dirty="0"/>
          </a:p>
        </p:txBody>
      </p:sp>
      <p:grpSp>
        <p:nvGrpSpPr>
          <p:cNvPr id="6" name="Grupo 5"/>
          <p:cNvGrpSpPr/>
          <p:nvPr/>
        </p:nvGrpSpPr>
        <p:grpSpPr>
          <a:xfrm>
            <a:off x="6348841" y="1532888"/>
            <a:ext cx="450850" cy="8028624"/>
            <a:chOff x="6348841" y="1532888"/>
            <a:chExt cx="450850" cy="8028624"/>
          </a:xfrm>
        </p:grpSpPr>
        <p:sp>
          <p:nvSpPr>
            <p:cNvPr id="22" name="Retângulo de cantos arredondados 21"/>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lang="pt-BR" b="1" dirty="0" smtClean="0"/>
                <a:t>                          MEMÓRIA </a:t>
              </a:r>
              <a:r>
                <a:rPr lang="pt-BR" b="1" dirty="0"/>
                <a:t>PRIMÁRIA, MEMÓRIA SECUNDÁRIA, ENTRADA E SAÍDA</a:t>
              </a:r>
              <a:endParaRPr lang="pt-BR" dirty="0"/>
            </a:p>
          </p:txBody>
        </p:sp>
        <p:pic>
          <p:nvPicPr>
            <p:cNvPr id="23" name="Imagem 22"/>
            <p:cNvPicPr>
              <a:picLocks noChangeAspect="1"/>
            </p:cNvPicPr>
            <p:nvPr/>
          </p:nvPicPr>
          <p:blipFill>
            <a:blip r:embed="rId6"/>
            <a:stretch>
              <a:fillRect/>
            </a:stretch>
          </p:blipFill>
          <p:spPr>
            <a:xfrm rot="5400000">
              <a:off x="6010271" y="1978961"/>
              <a:ext cx="1123541" cy="422103"/>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1" name="Título 1"/>
          <p:cNvSpPr txBox="1">
            <a:spLocks/>
          </p:cNvSpPr>
          <p:nvPr/>
        </p:nvSpPr>
        <p:spPr>
          <a:xfrm>
            <a:off x="1484785" y="0"/>
            <a:ext cx="3793146" cy="97502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2500" b="1" dirty="0"/>
              <a:t>Organização e Arquitetura </a:t>
            </a:r>
            <a:r>
              <a:rPr lang="pt-BR" sz="2500" b="1" dirty="0" smtClean="0"/>
              <a:t>  de Computadores</a:t>
            </a:r>
            <a:endParaRPr lang="pt-BR" sz="2500" b="1" dirty="0"/>
          </a:p>
        </p:txBody>
      </p:sp>
      <p:sp>
        <p:nvSpPr>
          <p:cNvPr id="19" name="Retângulo de cantos arredondados 18"/>
          <p:cNvSpPr/>
          <p:nvPr/>
        </p:nvSpPr>
        <p:spPr>
          <a:xfrm>
            <a:off x="303101" y="1059557"/>
            <a:ext cx="4206019"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20" name="Retângulo de cantos arredondados 19"/>
          <p:cNvSpPr/>
          <p:nvPr/>
        </p:nvSpPr>
        <p:spPr>
          <a:xfrm>
            <a:off x="895349" y="1051243"/>
            <a:ext cx="3541763"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450" dirty="0"/>
              <a:t>Organização de sistemas de computadores</a:t>
            </a:r>
            <a:endParaRPr lang="pt-BR" sz="1450" dirty="0"/>
          </a:p>
        </p:txBody>
      </p:sp>
      <p:pic>
        <p:nvPicPr>
          <p:cNvPr id="24" name="Imagem 23"/>
          <p:cNvPicPr>
            <a:picLocks noChangeAspect="1"/>
          </p:cNvPicPr>
          <p:nvPr/>
        </p:nvPicPr>
        <p:blipFill>
          <a:blip r:embed="rId7"/>
          <a:stretch>
            <a:fillRect/>
          </a:stretch>
        </p:blipFill>
        <p:spPr>
          <a:xfrm>
            <a:off x="359837" y="1064975"/>
            <a:ext cx="494678" cy="358069"/>
          </a:xfrm>
          <a:prstGeom prst="rect">
            <a:avLst/>
          </a:prstGeom>
        </p:spPr>
      </p:pic>
      <p:pic>
        <p:nvPicPr>
          <p:cNvPr id="4" name="Imagem 3"/>
          <p:cNvPicPr>
            <a:picLocks noChangeAspect="1"/>
          </p:cNvPicPr>
          <p:nvPr/>
        </p:nvPicPr>
        <p:blipFill>
          <a:blip r:embed="rId8"/>
          <a:stretch>
            <a:fillRect/>
          </a:stretch>
        </p:blipFill>
        <p:spPr>
          <a:xfrm>
            <a:off x="1724996" y="3800872"/>
            <a:ext cx="2788712" cy="4353111"/>
          </a:xfrm>
          <a:prstGeom prst="rect">
            <a:avLst/>
          </a:prstGeom>
        </p:spPr>
      </p:pic>
    </p:spTree>
    <p:extLst>
      <p:ext uri="{BB962C8B-B14F-4D97-AF65-F5344CB8AC3E}">
        <p14:creationId xmlns:p14="http://schemas.microsoft.com/office/powerpoint/2010/main" val="298951714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3" action="ppaction://hlinksldjump"/>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5"/>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r>
              <a:rPr lang="pt-BR" sz="1400" b="1" dirty="0"/>
              <a:t>Entrada e saída (E/S)</a:t>
            </a:r>
          </a:p>
          <a:p>
            <a:pPr fontAlgn="base"/>
            <a:r>
              <a:rPr lang="pt-BR" sz="1400" dirty="0"/>
              <a:t>A execução dos processos de dados depende também de </a:t>
            </a:r>
            <a:r>
              <a:rPr lang="pt-BR" sz="1400" b="1" dirty="0"/>
              <a:t>dispositivos de entrada e saída (E/S)</a:t>
            </a:r>
            <a:r>
              <a:rPr lang="pt-BR" sz="1400" dirty="0"/>
              <a:t>. </a:t>
            </a:r>
            <a:endParaRPr lang="pt-BR" sz="1400" dirty="0" smtClean="0"/>
          </a:p>
          <a:p>
            <a:pPr fontAlgn="base"/>
            <a:endParaRPr lang="pt-BR" sz="1400" dirty="0"/>
          </a:p>
          <a:p>
            <a:pPr fontAlgn="base"/>
            <a:r>
              <a:rPr lang="pt-BR" sz="1400" dirty="0" smtClean="0"/>
              <a:t>Isso </a:t>
            </a:r>
            <a:r>
              <a:rPr lang="pt-BR" sz="1400" dirty="0"/>
              <a:t>ocorre porque, para que a CPU execute as instruções, é necessário haver uma solicitação por meio de um dispositivo de entrada, enquanto que o resultado desse processo é exibido por meio de um dispositivo de saída</a:t>
            </a:r>
            <a:r>
              <a:rPr lang="pt-BR" sz="1400" dirty="0" smtClean="0"/>
              <a:t>.</a:t>
            </a:r>
          </a:p>
          <a:p>
            <a:pPr fontAlgn="base"/>
            <a:endParaRPr lang="pt-BR" sz="1400" dirty="0"/>
          </a:p>
          <a:p>
            <a:pPr fontAlgn="base"/>
            <a:endParaRPr lang="pt-BR" sz="1400" dirty="0"/>
          </a:p>
          <a:p>
            <a:pPr fontAlgn="base"/>
            <a:endParaRPr lang="pt-BR" sz="1400" dirty="0"/>
          </a:p>
          <a:p>
            <a:pPr fontAlgn="base"/>
            <a:endParaRPr lang="pt-BR" sz="1400" dirty="0" smtClean="0"/>
          </a:p>
          <a:p>
            <a:pPr fontAlgn="base"/>
            <a:endParaRPr lang="pt-BR" sz="1400" dirty="0"/>
          </a:p>
          <a:p>
            <a:pPr fontAlgn="base"/>
            <a:endParaRPr lang="pt-BR" sz="1400" dirty="0"/>
          </a:p>
        </p:txBody>
      </p:sp>
      <p:grpSp>
        <p:nvGrpSpPr>
          <p:cNvPr id="6" name="Grupo 5"/>
          <p:cNvGrpSpPr/>
          <p:nvPr/>
        </p:nvGrpSpPr>
        <p:grpSpPr>
          <a:xfrm>
            <a:off x="6348841" y="1532888"/>
            <a:ext cx="450850" cy="8028624"/>
            <a:chOff x="6348841" y="1532888"/>
            <a:chExt cx="450850" cy="8028624"/>
          </a:xfrm>
        </p:grpSpPr>
        <p:sp>
          <p:nvSpPr>
            <p:cNvPr id="22" name="Retângulo de cantos arredondados 21"/>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lang="pt-BR" b="1" dirty="0" smtClean="0"/>
                <a:t>                          MEMÓRIA </a:t>
              </a:r>
              <a:r>
                <a:rPr lang="pt-BR" b="1" dirty="0"/>
                <a:t>PRIMÁRIA, MEMÓRIA SECUNDÁRIA, ENTRADA E SAÍDA</a:t>
              </a:r>
              <a:endParaRPr lang="pt-BR" dirty="0"/>
            </a:p>
          </p:txBody>
        </p:sp>
        <p:pic>
          <p:nvPicPr>
            <p:cNvPr id="23" name="Imagem 22"/>
            <p:cNvPicPr>
              <a:picLocks noChangeAspect="1"/>
            </p:cNvPicPr>
            <p:nvPr/>
          </p:nvPicPr>
          <p:blipFill>
            <a:blip r:embed="rId6"/>
            <a:stretch>
              <a:fillRect/>
            </a:stretch>
          </p:blipFill>
          <p:spPr>
            <a:xfrm rot="5400000">
              <a:off x="6010271" y="1978961"/>
              <a:ext cx="1123541" cy="422103"/>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1" name="Título 1"/>
          <p:cNvSpPr txBox="1">
            <a:spLocks/>
          </p:cNvSpPr>
          <p:nvPr/>
        </p:nvSpPr>
        <p:spPr>
          <a:xfrm>
            <a:off x="1484785" y="0"/>
            <a:ext cx="3793146" cy="97502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2500" b="1" dirty="0"/>
              <a:t>Organização e Arquitetura </a:t>
            </a:r>
            <a:r>
              <a:rPr lang="pt-BR" sz="2500" b="1" dirty="0" smtClean="0"/>
              <a:t>  de Computadores</a:t>
            </a:r>
            <a:endParaRPr lang="pt-BR" sz="2500" b="1" dirty="0"/>
          </a:p>
        </p:txBody>
      </p:sp>
      <p:grpSp>
        <p:nvGrpSpPr>
          <p:cNvPr id="2" name="Grupo 1"/>
          <p:cNvGrpSpPr/>
          <p:nvPr/>
        </p:nvGrpSpPr>
        <p:grpSpPr>
          <a:xfrm>
            <a:off x="303101" y="1051243"/>
            <a:ext cx="4206019" cy="380115"/>
            <a:chOff x="303101" y="1051243"/>
            <a:chExt cx="4206019" cy="380115"/>
          </a:xfrm>
        </p:grpSpPr>
        <p:sp>
          <p:nvSpPr>
            <p:cNvPr id="19" name="Retângulo de cantos arredondados 18"/>
            <p:cNvSpPr/>
            <p:nvPr/>
          </p:nvSpPr>
          <p:spPr>
            <a:xfrm>
              <a:off x="303101" y="1059557"/>
              <a:ext cx="4206019"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20" name="Retângulo de cantos arredondados 19"/>
            <p:cNvSpPr/>
            <p:nvPr/>
          </p:nvSpPr>
          <p:spPr>
            <a:xfrm>
              <a:off x="895349" y="1051243"/>
              <a:ext cx="3541763"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450" dirty="0"/>
                <a:t>Organização de sistemas de computadores</a:t>
              </a:r>
              <a:endParaRPr lang="pt-BR" sz="1450" dirty="0"/>
            </a:p>
          </p:txBody>
        </p:sp>
        <p:pic>
          <p:nvPicPr>
            <p:cNvPr id="24" name="Imagem 23"/>
            <p:cNvPicPr>
              <a:picLocks noChangeAspect="1"/>
            </p:cNvPicPr>
            <p:nvPr/>
          </p:nvPicPr>
          <p:blipFill>
            <a:blip r:embed="rId7"/>
            <a:stretch>
              <a:fillRect/>
            </a:stretch>
          </p:blipFill>
          <p:spPr>
            <a:xfrm>
              <a:off x="359837" y="1064975"/>
              <a:ext cx="494678" cy="358069"/>
            </a:xfrm>
            <a:prstGeom prst="rect">
              <a:avLst/>
            </a:prstGeom>
          </p:spPr>
        </p:pic>
      </p:grpSp>
    </p:spTree>
    <p:extLst>
      <p:ext uri="{BB962C8B-B14F-4D97-AF65-F5344CB8AC3E}">
        <p14:creationId xmlns:p14="http://schemas.microsoft.com/office/powerpoint/2010/main" val="54491019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6" name="Retângulo 5"/>
          <p:cNvSpPr/>
          <p:nvPr/>
        </p:nvSpPr>
        <p:spPr>
          <a:xfrm>
            <a:off x="5375764" y="2663451"/>
            <a:ext cx="1003095" cy="369332"/>
          </a:xfrm>
          <a:prstGeom prst="rect">
            <a:avLst/>
          </a:prstGeom>
        </p:spPr>
        <p:txBody>
          <a:bodyPr wrap="none">
            <a:spAutoFit/>
          </a:bodyPr>
          <a:lstStyle/>
          <a:p>
            <a:r>
              <a:rPr lang="pt-BR" b="1" dirty="0" smtClean="0"/>
              <a:t>Exemplo</a:t>
            </a:r>
            <a:endParaRPr lang="pt-BR" b="1" dirty="0"/>
          </a:p>
        </p:txBody>
      </p:sp>
      <p:pic>
        <p:nvPicPr>
          <p:cNvPr id="44" name="Imagem 43"/>
          <p:cNvPicPr>
            <a:picLocks noChangeAspect="1"/>
          </p:cNvPicPr>
          <p:nvPr/>
        </p:nvPicPr>
        <p:blipFill>
          <a:blip r:embed="rId5"/>
          <a:stretch>
            <a:fillRect/>
          </a:stretch>
        </p:blipFill>
        <p:spPr>
          <a:xfrm>
            <a:off x="607176" y="4027000"/>
            <a:ext cx="5395495" cy="3485250"/>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21" name="Título 1"/>
          <p:cNvSpPr txBox="1">
            <a:spLocks/>
          </p:cNvSpPr>
          <p:nvPr/>
        </p:nvSpPr>
        <p:spPr>
          <a:xfrm>
            <a:off x="1484785" y="0"/>
            <a:ext cx="3793146" cy="97502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2500" b="1" dirty="0"/>
              <a:t>Organização e Arquitetura </a:t>
            </a:r>
            <a:r>
              <a:rPr lang="pt-BR" sz="2500" b="1" dirty="0" smtClean="0"/>
              <a:t>  de Computadores</a:t>
            </a:r>
            <a:endParaRPr lang="pt-BR" sz="2500" b="1" dirty="0"/>
          </a:p>
        </p:txBody>
      </p:sp>
      <p:grpSp>
        <p:nvGrpSpPr>
          <p:cNvPr id="23" name="Grupo 22"/>
          <p:cNvGrpSpPr/>
          <p:nvPr/>
        </p:nvGrpSpPr>
        <p:grpSpPr>
          <a:xfrm>
            <a:off x="303101" y="1051243"/>
            <a:ext cx="4206019" cy="380115"/>
            <a:chOff x="303101" y="1051243"/>
            <a:chExt cx="4206019" cy="380115"/>
          </a:xfrm>
        </p:grpSpPr>
        <p:sp>
          <p:nvSpPr>
            <p:cNvPr id="24" name="Retângulo de cantos arredondados 23"/>
            <p:cNvSpPr/>
            <p:nvPr/>
          </p:nvSpPr>
          <p:spPr>
            <a:xfrm>
              <a:off x="303101" y="1059557"/>
              <a:ext cx="4206019"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29" name="Retângulo de cantos arredondados 28"/>
            <p:cNvSpPr/>
            <p:nvPr/>
          </p:nvSpPr>
          <p:spPr>
            <a:xfrm>
              <a:off x="895349" y="1051243"/>
              <a:ext cx="3541763"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450" dirty="0"/>
                <a:t>Organização de sistemas de computadores</a:t>
              </a:r>
              <a:endParaRPr lang="pt-BR" sz="1450" dirty="0"/>
            </a:p>
          </p:txBody>
        </p:sp>
        <p:pic>
          <p:nvPicPr>
            <p:cNvPr id="30" name="Imagem 29"/>
            <p:cNvPicPr>
              <a:picLocks noChangeAspect="1"/>
            </p:cNvPicPr>
            <p:nvPr/>
          </p:nvPicPr>
          <p:blipFill>
            <a:blip r:embed="rId6"/>
            <a:stretch>
              <a:fillRect/>
            </a:stretch>
          </p:blipFill>
          <p:spPr>
            <a:xfrm>
              <a:off x="359837" y="1064975"/>
              <a:ext cx="494678" cy="358069"/>
            </a:xfrm>
            <a:prstGeom prst="rect">
              <a:avLst/>
            </a:prstGeom>
          </p:spPr>
        </p:pic>
      </p:grpSp>
      <p:sp>
        <p:nvSpPr>
          <p:cNvPr id="32" name="Retângulo de cantos arredondados 31"/>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lang="pt-BR" b="1" dirty="0" smtClean="0"/>
              <a:t>                          MEMÓRIA </a:t>
            </a:r>
            <a:r>
              <a:rPr lang="pt-BR" b="1" dirty="0"/>
              <a:t>PRIMÁRIA, MEMÓRIA SECUNDÁRIA, ENTRADA E SAÍDA</a:t>
            </a:r>
            <a:endParaRPr lang="pt-BR" dirty="0"/>
          </a:p>
        </p:txBody>
      </p:sp>
      <p:pic>
        <p:nvPicPr>
          <p:cNvPr id="4" name="Imagem 3"/>
          <p:cNvPicPr>
            <a:picLocks noChangeAspect="1"/>
          </p:cNvPicPr>
          <p:nvPr/>
        </p:nvPicPr>
        <p:blipFill>
          <a:blip r:embed="rId7"/>
          <a:stretch>
            <a:fillRect/>
          </a:stretch>
        </p:blipFill>
        <p:spPr>
          <a:xfrm>
            <a:off x="3143407" y="1225280"/>
            <a:ext cx="3714593" cy="1548751"/>
          </a:xfrm>
          <a:prstGeom prst="rect">
            <a:avLst/>
          </a:prstGeom>
        </p:spPr>
      </p:pic>
      <p:sp>
        <p:nvSpPr>
          <p:cNvPr id="28" name="Retângulo de cantos arredondados 27"/>
          <p:cNvSpPr/>
          <p:nvPr/>
        </p:nvSpPr>
        <p:spPr>
          <a:xfrm flipH="1">
            <a:off x="285728" y="1477012"/>
            <a:ext cx="6070985" cy="8084500"/>
          </a:xfrm>
          <a:custGeom>
            <a:avLst/>
            <a:gdLst>
              <a:gd name="connsiteX0" fmla="*/ 0 w 6063113"/>
              <a:gd name="connsiteY0" fmla="*/ 1010539 h 7537182"/>
              <a:gd name="connsiteX1" fmla="*/ 1010539 w 6063113"/>
              <a:gd name="connsiteY1" fmla="*/ 0 h 7537182"/>
              <a:gd name="connsiteX2" fmla="*/ 5052574 w 6063113"/>
              <a:gd name="connsiteY2" fmla="*/ 0 h 7537182"/>
              <a:gd name="connsiteX3" fmla="*/ 6063113 w 6063113"/>
              <a:gd name="connsiteY3" fmla="*/ 1010539 h 7537182"/>
              <a:gd name="connsiteX4" fmla="*/ 6063113 w 6063113"/>
              <a:gd name="connsiteY4" fmla="*/ 6526643 h 7537182"/>
              <a:gd name="connsiteX5" fmla="*/ 5052574 w 6063113"/>
              <a:gd name="connsiteY5" fmla="*/ 7537182 h 7537182"/>
              <a:gd name="connsiteX6" fmla="*/ 1010539 w 6063113"/>
              <a:gd name="connsiteY6" fmla="*/ 7537182 h 7537182"/>
              <a:gd name="connsiteX7" fmla="*/ 0 w 6063113"/>
              <a:gd name="connsiteY7" fmla="*/ 6526643 h 7537182"/>
              <a:gd name="connsiteX8" fmla="*/ 0 w 6063113"/>
              <a:gd name="connsiteY8" fmla="*/ 1010539 h 7537182"/>
              <a:gd name="connsiteX0" fmla="*/ 0 w 6063113"/>
              <a:gd name="connsiteY0" fmla="*/ 1010539 h 7537182"/>
              <a:gd name="connsiteX1" fmla="*/ 865573 w 6063113"/>
              <a:gd name="connsiteY1" fmla="*/ 100361 h 7537182"/>
              <a:gd name="connsiteX2" fmla="*/ 5052574 w 6063113"/>
              <a:gd name="connsiteY2" fmla="*/ 0 h 7537182"/>
              <a:gd name="connsiteX3" fmla="*/ 6063113 w 6063113"/>
              <a:gd name="connsiteY3" fmla="*/ 1010539 h 7537182"/>
              <a:gd name="connsiteX4" fmla="*/ 6063113 w 6063113"/>
              <a:gd name="connsiteY4" fmla="*/ 6526643 h 7537182"/>
              <a:gd name="connsiteX5" fmla="*/ 5052574 w 6063113"/>
              <a:gd name="connsiteY5" fmla="*/ 7537182 h 7537182"/>
              <a:gd name="connsiteX6" fmla="*/ 1010539 w 6063113"/>
              <a:gd name="connsiteY6" fmla="*/ 7537182 h 7537182"/>
              <a:gd name="connsiteX7" fmla="*/ 0 w 6063113"/>
              <a:gd name="connsiteY7" fmla="*/ 6526643 h 7537182"/>
              <a:gd name="connsiteX8" fmla="*/ 0 w 6063113"/>
              <a:gd name="connsiteY8" fmla="*/ 1010539 h 7537182"/>
              <a:gd name="connsiteX0" fmla="*/ 0 w 6063113"/>
              <a:gd name="connsiteY0" fmla="*/ 1010539 h 7537182"/>
              <a:gd name="connsiteX1" fmla="*/ 865573 w 6063113"/>
              <a:gd name="connsiteY1" fmla="*/ 100361 h 7537182"/>
              <a:gd name="connsiteX2" fmla="*/ 5052574 w 6063113"/>
              <a:gd name="connsiteY2" fmla="*/ 0 h 7537182"/>
              <a:gd name="connsiteX3" fmla="*/ 6063113 w 6063113"/>
              <a:gd name="connsiteY3" fmla="*/ 1010539 h 7537182"/>
              <a:gd name="connsiteX4" fmla="*/ 6063113 w 6063113"/>
              <a:gd name="connsiteY4" fmla="*/ 6526643 h 7537182"/>
              <a:gd name="connsiteX5" fmla="*/ 5052574 w 6063113"/>
              <a:gd name="connsiteY5" fmla="*/ 7537182 h 7537182"/>
              <a:gd name="connsiteX6" fmla="*/ 1010539 w 6063113"/>
              <a:gd name="connsiteY6" fmla="*/ 7537182 h 7537182"/>
              <a:gd name="connsiteX7" fmla="*/ 0 w 6063113"/>
              <a:gd name="connsiteY7" fmla="*/ 6526643 h 7537182"/>
              <a:gd name="connsiteX8" fmla="*/ 0 w 6063113"/>
              <a:gd name="connsiteY8" fmla="*/ 1010539 h 7537182"/>
              <a:gd name="connsiteX0" fmla="*/ 0 w 6063113"/>
              <a:gd name="connsiteY0" fmla="*/ 1791124 h 7537182"/>
              <a:gd name="connsiteX1" fmla="*/ 865573 w 6063113"/>
              <a:gd name="connsiteY1" fmla="*/ 100361 h 7537182"/>
              <a:gd name="connsiteX2" fmla="*/ 5052574 w 6063113"/>
              <a:gd name="connsiteY2" fmla="*/ 0 h 7537182"/>
              <a:gd name="connsiteX3" fmla="*/ 6063113 w 6063113"/>
              <a:gd name="connsiteY3" fmla="*/ 1010539 h 7537182"/>
              <a:gd name="connsiteX4" fmla="*/ 6063113 w 6063113"/>
              <a:gd name="connsiteY4" fmla="*/ 6526643 h 7537182"/>
              <a:gd name="connsiteX5" fmla="*/ 5052574 w 6063113"/>
              <a:gd name="connsiteY5" fmla="*/ 7537182 h 7537182"/>
              <a:gd name="connsiteX6" fmla="*/ 1010539 w 6063113"/>
              <a:gd name="connsiteY6" fmla="*/ 7537182 h 7537182"/>
              <a:gd name="connsiteX7" fmla="*/ 0 w 6063113"/>
              <a:gd name="connsiteY7" fmla="*/ 6526643 h 7537182"/>
              <a:gd name="connsiteX8" fmla="*/ 0 w 6063113"/>
              <a:gd name="connsiteY8" fmla="*/ 1791124 h 7537182"/>
              <a:gd name="connsiteX0" fmla="*/ 0 w 6063113"/>
              <a:gd name="connsiteY0" fmla="*/ 1791124 h 7537182"/>
              <a:gd name="connsiteX1" fmla="*/ 1345075 w 6063113"/>
              <a:gd name="connsiteY1" fmla="*/ 11151 h 7537182"/>
              <a:gd name="connsiteX2" fmla="*/ 5052574 w 6063113"/>
              <a:gd name="connsiteY2" fmla="*/ 0 h 7537182"/>
              <a:gd name="connsiteX3" fmla="*/ 6063113 w 6063113"/>
              <a:gd name="connsiteY3" fmla="*/ 1010539 h 7537182"/>
              <a:gd name="connsiteX4" fmla="*/ 6063113 w 6063113"/>
              <a:gd name="connsiteY4" fmla="*/ 6526643 h 7537182"/>
              <a:gd name="connsiteX5" fmla="*/ 5052574 w 6063113"/>
              <a:gd name="connsiteY5" fmla="*/ 7537182 h 7537182"/>
              <a:gd name="connsiteX6" fmla="*/ 1010539 w 6063113"/>
              <a:gd name="connsiteY6" fmla="*/ 7537182 h 7537182"/>
              <a:gd name="connsiteX7" fmla="*/ 0 w 6063113"/>
              <a:gd name="connsiteY7" fmla="*/ 6526643 h 7537182"/>
              <a:gd name="connsiteX8" fmla="*/ 0 w 6063113"/>
              <a:gd name="connsiteY8" fmla="*/ 1791124 h 7537182"/>
              <a:gd name="connsiteX0" fmla="*/ 0 w 6063159"/>
              <a:gd name="connsiteY0" fmla="*/ 1779973 h 7526031"/>
              <a:gd name="connsiteX1" fmla="*/ 1345075 w 6063159"/>
              <a:gd name="connsiteY1" fmla="*/ 0 h 7526031"/>
              <a:gd name="connsiteX2" fmla="*/ 5520925 w 6063159"/>
              <a:gd name="connsiteY2" fmla="*/ 11152 h 7526031"/>
              <a:gd name="connsiteX3" fmla="*/ 6063113 w 6063159"/>
              <a:gd name="connsiteY3" fmla="*/ 999388 h 7526031"/>
              <a:gd name="connsiteX4" fmla="*/ 6063113 w 6063159"/>
              <a:gd name="connsiteY4" fmla="*/ 6515492 h 7526031"/>
              <a:gd name="connsiteX5" fmla="*/ 5052574 w 6063159"/>
              <a:gd name="connsiteY5" fmla="*/ 7526031 h 7526031"/>
              <a:gd name="connsiteX6" fmla="*/ 1010539 w 6063159"/>
              <a:gd name="connsiteY6" fmla="*/ 7526031 h 7526031"/>
              <a:gd name="connsiteX7" fmla="*/ 0 w 6063159"/>
              <a:gd name="connsiteY7" fmla="*/ 6515492 h 7526031"/>
              <a:gd name="connsiteX8" fmla="*/ 0 w 6063159"/>
              <a:gd name="connsiteY8" fmla="*/ 1779973 h 7526031"/>
              <a:gd name="connsiteX0" fmla="*/ 0 w 6069432"/>
              <a:gd name="connsiteY0" fmla="*/ 1797417 h 7543475"/>
              <a:gd name="connsiteX1" fmla="*/ 1345075 w 6069432"/>
              <a:gd name="connsiteY1" fmla="*/ 17444 h 7543475"/>
              <a:gd name="connsiteX2" fmla="*/ 5520925 w 6069432"/>
              <a:gd name="connsiteY2" fmla="*/ 28596 h 7543475"/>
              <a:gd name="connsiteX3" fmla="*/ 6063113 w 6069432"/>
              <a:gd name="connsiteY3" fmla="*/ 1016832 h 7543475"/>
              <a:gd name="connsiteX4" fmla="*/ 6063113 w 6069432"/>
              <a:gd name="connsiteY4" fmla="*/ 6532936 h 7543475"/>
              <a:gd name="connsiteX5" fmla="*/ 5052574 w 6069432"/>
              <a:gd name="connsiteY5" fmla="*/ 7543475 h 7543475"/>
              <a:gd name="connsiteX6" fmla="*/ 1010539 w 6069432"/>
              <a:gd name="connsiteY6" fmla="*/ 7543475 h 7543475"/>
              <a:gd name="connsiteX7" fmla="*/ 0 w 6069432"/>
              <a:gd name="connsiteY7" fmla="*/ 6532936 h 7543475"/>
              <a:gd name="connsiteX8" fmla="*/ 0 w 6069432"/>
              <a:gd name="connsiteY8" fmla="*/ 1797417 h 7543475"/>
              <a:gd name="connsiteX0" fmla="*/ 0 w 6069432"/>
              <a:gd name="connsiteY0" fmla="*/ 1574393 h 7543475"/>
              <a:gd name="connsiteX1" fmla="*/ 1345075 w 6069432"/>
              <a:gd name="connsiteY1" fmla="*/ 17444 h 7543475"/>
              <a:gd name="connsiteX2" fmla="*/ 5520925 w 6069432"/>
              <a:gd name="connsiteY2" fmla="*/ 28596 h 7543475"/>
              <a:gd name="connsiteX3" fmla="*/ 6063113 w 6069432"/>
              <a:gd name="connsiteY3" fmla="*/ 1016832 h 7543475"/>
              <a:gd name="connsiteX4" fmla="*/ 6063113 w 6069432"/>
              <a:gd name="connsiteY4" fmla="*/ 6532936 h 7543475"/>
              <a:gd name="connsiteX5" fmla="*/ 5052574 w 6069432"/>
              <a:gd name="connsiteY5" fmla="*/ 7543475 h 7543475"/>
              <a:gd name="connsiteX6" fmla="*/ 1010539 w 6069432"/>
              <a:gd name="connsiteY6" fmla="*/ 7543475 h 7543475"/>
              <a:gd name="connsiteX7" fmla="*/ 0 w 6069432"/>
              <a:gd name="connsiteY7" fmla="*/ 6532936 h 7543475"/>
              <a:gd name="connsiteX8" fmla="*/ 0 w 6069432"/>
              <a:gd name="connsiteY8" fmla="*/ 1574393 h 7543475"/>
              <a:gd name="connsiteX0" fmla="*/ 0 w 6069432"/>
              <a:gd name="connsiteY0" fmla="*/ 1574393 h 7543475"/>
              <a:gd name="connsiteX1" fmla="*/ 1345075 w 6069432"/>
              <a:gd name="connsiteY1" fmla="*/ 17444 h 7543475"/>
              <a:gd name="connsiteX2" fmla="*/ 5520925 w 6069432"/>
              <a:gd name="connsiteY2" fmla="*/ 28596 h 7543475"/>
              <a:gd name="connsiteX3" fmla="*/ 6063113 w 6069432"/>
              <a:gd name="connsiteY3" fmla="*/ 1016832 h 7543475"/>
              <a:gd name="connsiteX4" fmla="*/ 6063113 w 6069432"/>
              <a:gd name="connsiteY4" fmla="*/ 6532936 h 7543475"/>
              <a:gd name="connsiteX5" fmla="*/ 5052574 w 6069432"/>
              <a:gd name="connsiteY5" fmla="*/ 7543475 h 7543475"/>
              <a:gd name="connsiteX6" fmla="*/ 1010539 w 6069432"/>
              <a:gd name="connsiteY6" fmla="*/ 7543475 h 7543475"/>
              <a:gd name="connsiteX7" fmla="*/ 0 w 6069432"/>
              <a:gd name="connsiteY7" fmla="*/ 6532936 h 7543475"/>
              <a:gd name="connsiteX8" fmla="*/ 0 w 6069432"/>
              <a:gd name="connsiteY8" fmla="*/ 1574393 h 7543475"/>
              <a:gd name="connsiteX0" fmla="*/ 0 w 6090466"/>
              <a:gd name="connsiteY0" fmla="*/ 1563668 h 7532750"/>
              <a:gd name="connsiteX1" fmla="*/ 1345075 w 6090466"/>
              <a:gd name="connsiteY1" fmla="*/ 6719 h 7532750"/>
              <a:gd name="connsiteX2" fmla="*/ 5610135 w 6090466"/>
              <a:gd name="connsiteY2" fmla="*/ 29022 h 7532750"/>
              <a:gd name="connsiteX3" fmla="*/ 6063113 w 6090466"/>
              <a:gd name="connsiteY3" fmla="*/ 1006107 h 7532750"/>
              <a:gd name="connsiteX4" fmla="*/ 6063113 w 6090466"/>
              <a:gd name="connsiteY4" fmla="*/ 6522211 h 7532750"/>
              <a:gd name="connsiteX5" fmla="*/ 5052574 w 6090466"/>
              <a:gd name="connsiteY5" fmla="*/ 7532750 h 7532750"/>
              <a:gd name="connsiteX6" fmla="*/ 1010539 w 6090466"/>
              <a:gd name="connsiteY6" fmla="*/ 7532750 h 7532750"/>
              <a:gd name="connsiteX7" fmla="*/ 0 w 6090466"/>
              <a:gd name="connsiteY7" fmla="*/ 6522211 h 7532750"/>
              <a:gd name="connsiteX8" fmla="*/ 0 w 6090466"/>
              <a:gd name="connsiteY8" fmla="*/ 1563668 h 7532750"/>
              <a:gd name="connsiteX0" fmla="*/ 0 w 6070984"/>
              <a:gd name="connsiteY0" fmla="*/ 1556949 h 7526031"/>
              <a:gd name="connsiteX1" fmla="*/ 1345075 w 6070984"/>
              <a:gd name="connsiteY1" fmla="*/ 0 h 7526031"/>
              <a:gd name="connsiteX2" fmla="*/ 5610135 w 6070984"/>
              <a:gd name="connsiteY2" fmla="*/ 22303 h 7526031"/>
              <a:gd name="connsiteX3" fmla="*/ 6063113 w 6070984"/>
              <a:gd name="connsiteY3" fmla="*/ 999388 h 7526031"/>
              <a:gd name="connsiteX4" fmla="*/ 6063113 w 6070984"/>
              <a:gd name="connsiteY4" fmla="*/ 6515492 h 7526031"/>
              <a:gd name="connsiteX5" fmla="*/ 5052574 w 6070984"/>
              <a:gd name="connsiteY5" fmla="*/ 7526031 h 7526031"/>
              <a:gd name="connsiteX6" fmla="*/ 1010539 w 6070984"/>
              <a:gd name="connsiteY6" fmla="*/ 7526031 h 7526031"/>
              <a:gd name="connsiteX7" fmla="*/ 0 w 6070984"/>
              <a:gd name="connsiteY7" fmla="*/ 6515492 h 7526031"/>
              <a:gd name="connsiteX8" fmla="*/ 0 w 6070984"/>
              <a:gd name="connsiteY8" fmla="*/ 1556949 h 7526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70984" h="7526031">
                <a:moveTo>
                  <a:pt x="0" y="1556949"/>
                </a:moveTo>
                <a:cubicBezTo>
                  <a:pt x="1862254" y="1511800"/>
                  <a:pt x="642004" y="635620"/>
                  <a:pt x="1345075" y="0"/>
                </a:cubicBezTo>
                <a:lnTo>
                  <a:pt x="5610135" y="22303"/>
                </a:lnTo>
                <a:cubicBezTo>
                  <a:pt x="6168239" y="-33454"/>
                  <a:pt x="6063113" y="441283"/>
                  <a:pt x="6063113" y="999388"/>
                </a:cubicBezTo>
                <a:lnTo>
                  <a:pt x="6063113" y="6515492"/>
                </a:lnTo>
                <a:cubicBezTo>
                  <a:pt x="6063113" y="7073597"/>
                  <a:pt x="5610679" y="7526031"/>
                  <a:pt x="5052574" y="7526031"/>
                </a:cubicBezTo>
                <a:lnTo>
                  <a:pt x="1010539" y="7526031"/>
                </a:lnTo>
                <a:cubicBezTo>
                  <a:pt x="452434" y="7526031"/>
                  <a:pt x="0" y="7073597"/>
                  <a:pt x="0" y="6515492"/>
                </a:cubicBezTo>
                <a:lnTo>
                  <a:pt x="0" y="1556949"/>
                </a:lnTo>
                <a:close/>
              </a:path>
            </a:pathLst>
          </a:cu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r>
              <a:rPr lang="pt-BR" sz="1400" dirty="0" smtClean="0"/>
              <a:t>   </a:t>
            </a:r>
          </a:p>
          <a:p>
            <a:pPr fontAlgn="base"/>
            <a:r>
              <a:rPr lang="pt-BR" sz="1400" dirty="0"/>
              <a:t> </a:t>
            </a:r>
            <a:r>
              <a:rPr lang="pt-BR" sz="1400" dirty="0" smtClean="0"/>
              <a:t>   Para </a:t>
            </a:r>
            <a:r>
              <a:rPr lang="pt-BR" sz="1400" dirty="0"/>
              <a:t>imprimir um documento, você utiliza um dispositivo de </a:t>
            </a:r>
            <a:endParaRPr lang="pt-BR" sz="1400" dirty="0" smtClean="0"/>
          </a:p>
          <a:p>
            <a:pPr fontAlgn="base"/>
            <a:r>
              <a:rPr lang="pt-BR" sz="1400" dirty="0" smtClean="0"/>
              <a:t>entrada </a:t>
            </a:r>
            <a:r>
              <a:rPr lang="pt-BR" sz="1400" dirty="0"/>
              <a:t>(mouse). E, para tê-lo em mãos, é necessário acionar um </a:t>
            </a:r>
            <a:endParaRPr lang="pt-BR" sz="1400" dirty="0" smtClean="0"/>
          </a:p>
          <a:p>
            <a:pPr fontAlgn="base"/>
            <a:r>
              <a:rPr lang="pt-BR" sz="1400" dirty="0" smtClean="0"/>
              <a:t>dispositivo </a:t>
            </a:r>
            <a:r>
              <a:rPr lang="pt-BR" sz="1400" dirty="0"/>
              <a:t>de saída (a impressora</a:t>
            </a:r>
            <a:r>
              <a:rPr lang="pt-BR" sz="1400" dirty="0" smtClean="0"/>
              <a:t>).</a:t>
            </a:r>
          </a:p>
          <a:p>
            <a:pPr fontAlgn="base"/>
            <a:endParaRPr lang="pt-BR" sz="1400" dirty="0"/>
          </a:p>
          <a:p>
            <a:pPr fontAlgn="base"/>
            <a:r>
              <a:rPr lang="pt-BR" sz="1400" dirty="0"/>
              <a:t>Podemos classificar esses </a:t>
            </a:r>
            <a:r>
              <a:rPr lang="pt-BR" sz="1400" b="1" dirty="0"/>
              <a:t>dispositivos</a:t>
            </a:r>
            <a:r>
              <a:rPr lang="pt-BR" sz="1400" dirty="0"/>
              <a:t> em três tipos</a:t>
            </a:r>
            <a:r>
              <a:rPr lang="pt-BR" sz="1400" dirty="0" smtClean="0"/>
              <a:t>:</a:t>
            </a:r>
          </a:p>
          <a:p>
            <a:pPr fontAlgn="base"/>
            <a:endParaRPr lang="pt-BR" sz="1400" dirty="0"/>
          </a:p>
          <a:p>
            <a:pPr fontAlgn="base"/>
            <a:r>
              <a:rPr lang="pt-BR" sz="1400" b="1" dirty="0" smtClean="0"/>
              <a:t>Dispositivos de entrada</a:t>
            </a:r>
          </a:p>
          <a:p>
            <a:pPr fontAlgn="base"/>
            <a:r>
              <a:rPr lang="pt-BR" sz="1400" dirty="0"/>
              <a:t>Interface do usuário com a máquina, dispositivo através do qual ele pode inserir informações e dar comandos que serão executados pelo computador. Exemplo: teclado, mouse, microfone, scanner, entre outros</a:t>
            </a:r>
            <a:r>
              <a:rPr lang="pt-BR" sz="1400" dirty="0" smtClean="0"/>
              <a:t>.</a:t>
            </a:r>
          </a:p>
          <a:p>
            <a:pPr fontAlgn="base"/>
            <a:endParaRPr lang="pt-BR" sz="1400" dirty="0"/>
          </a:p>
          <a:p>
            <a:pPr fontAlgn="base"/>
            <a:r>
              <a:rPr lang="pt-BR" sz="1400" b="1" dirty="0" smtClean="0"/>
              <a:t>Dispositivos de saída</a:t>
            </a:r>
          </a:p>
          <a:p>
            <a:pPr fontAlgn="base"/>
            <a:r>
              <a:rPr lang="pt-BR" sz="1400" dirty="0"/>
              <a:t>Exibem o resultado do processamento solicitado. Exemplo: monitor, impressora, caixas de som, entre outros</a:t>
            </a:r>
            <a:r>
              <a:rPr lang="pt-BR" sz="1400" dirty="0" smtClean="0"/>
              <a:t>.</a:t>
            </a:r>
          </a:p>
          <a:p>
            <a:pPr fontAlgn="base"/>
            <a:endParaRPr lang="pt-BR" sz="1400" b="1" dirty="0"/>
          </a:p>
          <a:p>
            <a:pPr fontAlgn="base"/>
            <a:endParaRPr lang="pt-BR" sz="1400" b="1" dirty="0" smtClean="0"/>
          </a:p>
          <a:p>
            <a:pPr fontAlgn="base"/>
            <a:endParaRPr lang="pt-BR" sz="1400" dirty="0"/>
          </a:p>
          <a:p>
            <a:pPr fontAlgn="base"/>
            <a:endParaRPr lang="pt-BR" sz="1400" dirty="0" smtClean="0"/>
          </a:p>
          <a:p>
            <a:pPr fontAlgn="base"/>
            <a:endParaRPr lang="pt-BR" sz="1400" dirty="0"/>
          </a:p>
          <a:p>
            <a:pPr fontAlgn="base"/>
            <a:endParaRPr lang="pt-BR" sz="1400" dirty="0"/>
          </a:p>
        </p:txBody>
      </p:sp>
    </p:spTree>
    <p:extLst>
      <p:ext uri="{BB962C8B-B14F-4D97-AF65-F5344CB8AC3E}">
        <p14:creationId xmlns:p14="http://schemas.microsoft.com/office/powerpoint/2010/main" val="2534841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6" name="Retângulo 5"/>
          <p:cNvSpPr/>
          <p:nvPr/>
        </p:nvSpPr>
        <p:spPr>
          <a:xfrm>
            <a:off x="5375764" y="2663451"/>
            <a:ext cx="1003095" cy="369332"/>
          </a:xfrm>
          <a:prstGeom prst="rect">
            <a:avLst/>
          </a:prstGeom>
        </p:spPr>
        <p:txBody>
          <a:bodyPr wrap="none">
            <a:spAutoFit/>
          </a:bodyPr>
          <a:lstStyle/>
          <a:p>
            <a:r>
              <a:rPr lang="pt-BR" b="1" dirty="0" smtClean="0"/>
              <a:t>Exemplo</a:t>
            </a:r>
            <a:endParaRPr lang="pt-BR" b="1" dirty="0"/>
          </a:p>
        </p:txBody>
      </p:sp>
      <p:pic>
        <p:nvPicPr>
          <p:cNvPr id="44" name="Imagem 43"/>
          <p:cNvPicPr>
            <a:picLocks noChangeAspect="1"/>
          </p:cNvPicPr>
          <p:nvPr/>
        </p:nvPicPr>
        <p:blipFill>
          <a:blip r:embed="rId5"/>
          <a:stretch>
            <a:fillRect/>
          </a:stretch>
        </p:blipFill>
        <p:spPr>
          <a:xfrm>
            <a:off x="607176" y="4027000"/>
            <a:ext cx="5395495" cy="3485250"/>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21" name="Título 1"/>
          <p:cNvSpPr txBox="1">
            <a:spLocks/>
          </p:cNvSpPr>
          <p:nvPr/>
        </p:nvSpPr>
        <p:spPr>
          <a:xfrm>
            <a:off x="1484785" y="0"/>
            <a:ext cx="3793146" cy="97502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2500" b="1" dirty="0"/>
              <a:t>Organização e Arquitetura </a:t>
            </a:r>
            <a:r>
              <a:rPr lang="pt-BR" sz="2500" b="1" dirty="0" smtClean="0"/>
              <a:t>  de Computadores</a:t>
            </a:r>
            <a:endParaRPr lang="pt-BR" sz="2500" b="1" dirty="0"/>
          </a:p>
        </p:txBody>
      </p:sp>
      <p:grpSp>
        <p:nvGrpSpPr>
          <p:cNvPr id="23" name="Grupo 22"/>
          <p:cNvGrpSpPr/>
          <p:nvPr/>
        </p:nvGrpSpPr>
        <p:grpSpPr>
          <a:xfrm>
            <a:off x="303101" y="1051243"/>
            <a:ext cx="4206019" cy="380115"/>
            <a:chOff x="303101" y="1051243"/>
            <a:chExt cx="4206019" cy="380115"/>
          </a:xfrm>
        </p:grpSpPr>
        <p:sp>
          <p:nvSpPr>
            <p:cNvPr id="24" name="Retângulo de cantos arredondados 23"/>
            <p:cNvSpPr/>
            <p:nvPr/>
          </p:nvSpPr>
          <p:spPr>
            <a:xfrm>
              <a:off x="303101" y="1059557"/>
              <a:ext cx="4206019"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29" name="Retângulo de cantos arredondados 28"/>
            <p:cNvSpPr/>
            <p:nvPr/>
          </p:nvSpPr>
          <p:spPr>
            <a:xfrm>
              <a:off x="895349" y="1051243"/>
              <a:ext cx="3541763"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450" dirty="0"/>
                <a:t>Organização de sistemas de computadores</a:t>
              </a:r>
              <a:endParaRPr lang="pt-BR" sz="1450" dirty="0"/>
            </a:p>
          </p:txBody>
        </p:sp>
        <p:pic>
          <p:nvPicPr>
            <p:cNvPr id="30" name="Imagem 29"/>
            <p:cNvPicPr>
              <a:picLocks noChangeAspect="1"/>
            </p:cNvPicPr>
            <p:nvPr/>
          </p:nvPicPr>
          <p:blipFill>
            <a:blip r:embed="rId6"/>
            <a:stretch>
              <a:fillRect/>
            </a:stretch>
          </p:blipFill>
          <p:spPr>
            <a:xfrm>
              <a:off x="359837" y="1064975"/>
              <a:ext cx="494678" cy="358069"/>
            </a:xfrm>
            <a:prstGeom prst="rect">
              <a:avLst/>
            </a:prstGeom>
          </p:spPr>
        </p:pic>
      </p:grpSp>
      <p:sp>
        <p:nvSpPr>
          <p:cNvPr id="32" name="Retângulo de cantos arredondados 31"/>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lang="pt-BR" b="1" dirty="0" smtClean="0"/>
              <a:t>                          MEMÓRIA </a:t>
            </a:r>
            <a:r>
              <a:rPr lang="pt-BR" b="1" dirty="0"/>
              <a:t>PRIMÁRIA, MEMÓRIA SECUNDÁRIA, ENTRADA E SAÍDA</a:t>
            </a:r>
            <a:endParaRPr lang="pt-BR" dirty="0"/>
          </a:p>
        </p:txBody>
      </p:sp>
      <p:pic>
        <p:nvPicPr>
          <p:cNvPr id="4" name="Imagem 3"/>
          <p:cNvPicPr>
            <a:picLocks noChangeAspect="1"/>
          </p:cNvPicPr>
          <p:nvPr/>
        </p:nvPicPr>
        <p:blipFill>
          <a:blip r:embed="rId7"/>
          <a:stretch>
            <a:fillRect/>
          </a:stretch>
        </p:blipFill>
        <p:spPr>
          <a:xfrm>
            <a:off x="3143407" y="1225280"/>
            <a:ext cx="3714593" cy="1548751"/>
          </a:xfrm>
          <a:prstGeom prst="rect">
            <a:avLst/>
          </a:prstGeom>
        </p:spPr>
      </p:pic>
      <p:sp>
        <p:nvSpPr>
          <p:cNvPr id="28" name="Retângulo de cantos arredondados 27"/>
          <p:cNvSpPr/>
          <p:nvPr/>
        </p:nvSpPr>
        <p:spPr>
          <a:xfrm flipH="1">
            <a:off x="285728" y="1477012"/>
            <a:ext cx="6070985" cy="8084500"/>
          </a:xfrm>
          <a:custGeom>
            <a:avLst/>
            <a:gdLst>
              <a:gd name="connsiteX0" fmla="*/ 0 w 6063113"/>
              <a:gd name="connsiteY0" fmla="*/ 1010539 h 7537182"/>
              <a:gd name="connsiteX1" fmla="*/ 1010539 w 6063113"/>
              <a:gd name="connsiteY1" fmla="*/ 0 h 7537182"/>
              <a:gd name="connsiteX2" fmla="*/ 5052574 w 6063113"/>
              <a:gd name="connsiteY2" fmla="*/ 0 h 7537182"/>
              <a:gd name="connsiteX3" fmla="*/ 6063113 w 6063113"/>
              <a:gd name="connsiteY3" fmla="*/ 1010539 h 7537182"/>
              <a:gd name="connsiteX4" fmla="*/ 6063113 w 6063113"/>
              <a:gd name="connsiteY4" fmla="*/ 6526643 h 7537182"/>
              <a:gd name="connsiteX5" fmla="*/ 5052574 w 6063113"/>
              <a:gd name="connsiteY5" fmla="*/ 7537182 h 7537182"/>
              <a:gd name="connsiteX6" fmla="*/ 1010539 w 6063113"/>
              <a:gd name="connsiteY6" fmla="*/ 7537182 h 7537182"/>
              <a:gd name="connsiteX7" fmla="*/ 0 w 6063113"/>
              <a:gd name="connsiteY7" fmla="*/ 6526643 h 7537182"/>
              <a:gd name="connsiteX8" fmla="*/ 0 w 6063113"/>
              <a:gd name="connsiteY8" fmla="*/ 1010539 h 7537182"/>
              <a:gd name="connsiteX0" fmla="*/ 0 w 6063113"/>
              <a:gd name="connsiteY0" fmla="*/ 1010539 h 7537182"/>
              <a:gd name="connsiteX1" fmla="*/ 865573 w 6063113"/>
              <a:gd name="connsiteY1" fmla="*/ 100361 h 7537182"/>
              <a:gd name="connsiteX2" fmla="*/ 5052574 w 6063113"/>
              <a:gd name="connsiteY2" fmla="*/ 0 h 7537182"/>
              <a:gd name="connsiteX3" fmla="*/ 6063113 w 6063113"/>
              <a:gd name="connsiteY3" fmla="*/ 1010539 h 7537182"/>
              <a:gd name="connsiteX4" fmla="*/ 6063113 w 6063113"/>
              <a:gd name="connsiteY4" fmla="*/ 6526643 h 7537182"/>
              <a:gd name="connsiteX5" fmla="*/ 5052574 w 6063113"/>
              <a:gd name="connsiteY5" fmla="*/ 7537182 h 7537182"/>
              <a:gd name="connsiteX6" fmla="*/ 1010539 w 6063113"/>
              <a:gd name="connsiteY6" fmla="*/ 7537182 h 7537182"/>
              <a:gd name="connsiteX7" fmla="*/ 0 w 6063113"/>
              <a:gd name="connsiteY7" fmla="*/ 6526643 h 7537182"/>
              <a:gd name="connsiteX8" fmla="*/ 0 w 6063113"/>
              <a:gd name="connsiteY8" fmla="*/ 1010539 h 7537182"/>
              <a:gd name="connsiteX0" fmla="*/ 0 w 6063113"/>
              <a:gd name="connsiteY0" fmla="*/ 1010539 h 7537182"/>
              <a:gd name="connsiteX1" fmla="*/ 865573 w 6063113"/>
              <a:gd name="connsiteY1" fmla="*/ 100361 h 7537182"/>
              <a:gd name="connsiteX2" fmla="*/ 5052574 w 6063113"/>
              <a:gd name="connsiteY2" fmla="*/ 0 h 7537182"/>
              <a:gd name="connsiteX3" fmla="*/ 6063113 w 6063113"/>
              <a:gd name="connsiteY3" fmla="*/ 1010539 h 7537182"/>
              <a:gd name="connsiteX4" fmla="*/ 6063113 w 6063113"/>
              <a:gd name="connsiteY4" fmla="*/ 6526643 h 7537182"/>
              <a:gd name="connsiteX5" fmla="*/ 5052574 w 6063113"/>
              <a:gd name="connsiteY5" fmla="*/ 7537182 h 7537182"/>
              <a:gd name="connsiteX6" fmla="*/ 1010539 w 6063113"/>
              <a:gd name="connsiteY6" fmla="*/ 7537182 h 7537182"/>
              <a:gd name="connsiteX7" fmla="*/ 0 w 6063113"/>
              <a:gd name="connsiteY7" fmla="*/ 6526643 h 7537182"/>
              <a:gd name="connsiteX8" fmla="*/ 0 w 6063113"/>
              <a:gd name="connsiteY8" fmla="*/ 1010539 h 7537182"/>
              <a:gd name="connsiteX0" fmla="*/ 0 w 6063113"/>
              <a:gd name="connsiteY0" fmla="*/ 1791124 h 7537182"/>
              <a:gd name="connsiteX1" fmla="*/ 865573 w 6063113"/>
              <a:gd name="connsiteY1" fmla="*/ 100361 h 7537182"/>
              <a:gd name="connsiteX2" fmla="*/ 5052574 w 6063113"/>
              <a:gd name="connsiteY2" fmla="*/ 0 h 7537182"/>
              <a:gd name="connsiteX3" fmla="*/ 6063113 w 6063113"/>
              <a:gd name="connsiteY3" fmla="*/ 1010539 h 7537182"/>
              <a:gd name="connsiteX4" fmla="*/ 6063113 w 6063113"/>
              <a:gd name="connsiteY4" fmla="*/ 6526643 h 7537182"/>
              <a:gd name="connsiteX5" fmla="*/ 5052574 w 6063113"/>
              <a:gd name="connsiteY5" fmla="*/ 7537182 h 7537182"/>
              <a:gd name="connsiteX6" fmla="*/ 1010539 w 6063113"/>
              <a:gd name="connsiteY6" fmla="*/ 7537182 h 7537182"/>
              <a:gd name="connsiteX7" fmla="*/ 0 w 6063113"/>
              <a:gd name="connsiteY7" fmla="*/ 6526643 h 7537182"/>
              <a:gd name="connsiteX8" fmla="*/ 0 w 6063113"/>
              <a:gd name="connsiteY8" fmla="*/ 1791124 h 7537182"/>
              <a:gd name="connsiteX0" fmla="*/ 0 w 6063113"/>
              <a:gd name="connsiteY0" fmla="*/ 1791124 h 7537182"/>
              <a:gd name="connsiteX1" fmla="*/ 1345075 w 6063113"/>
              <a:gd name="connsiteY1" fmla="*/ 11151 h 7537182"/>
              <a:gd name="connsiteX2" fmla="*/ 5052574 w 6063113"/>
              <a:gd name="connsiteY2" fmla="*/ 0 h 7537182"/>
              <a:gd name="connsiteX3" fmla="*/ 6063113 w 6063113"/>
              <a:gd name="connsiteY3" fmla="*/ 1010539 h 7537182"/>
              <a:gd name="connsiteX4" fmla="*/ 6063113 w 6063113"/>
              <a:gd name="connsiteY4" fmla="*/ 6526643 h 7537182"/>
              <a:gd name="connsiteX5" fmla="*/ 5052574 w 6063113"/>
              <a:gd name="connsiteY5" fmla="*/ 7537182 h 7537182"/>
              <a:gd name="connsiteX6" fmla="*/ 1010539 w 6063113"/>
              <a:gd name="connsiteY6" fmla="*/ 7537182 h 7537182"/>
              <a:gd name="connsiteX7" fmla="*/ 0 w 6063113"/>
              <a:gd name="connsiteY7" fmla="*/ 6526643 h 7537182"/>
              <a:gd name="connsiteX8" fmla="*/ 0 w 6063113"/>
              <a:gd name="connsiteY8" fmla="*/ 1791124 h 7537182"/>
              <a:gd name="connsiteX0" fmla="*/ 0 w 6063159"/>
              <a:gd name="connsiteY0" fmla="*/ 1779973 h 7526031"/>
              <a:gd name="connsiteX1" fmla="*/ 1345075 w 6063159"/>
              <a:gd name="connsiteY1" fmla="*/ 0 h 7526031"/>
              <a:gd name="connsiteX2" fmla="*/ 5520925 w 6063159"/>
              <a:gd name="connsiteY2" fmla="*/ 11152 h 7526031"/>
              <a:gd name="connsiteX3" fmla="*/ 6063113 w 6063159"/>
              <a:gd name="connsiteY3" fmla="*/ 999388 h 7526031"/>
              <a:gd name="connsiteX4" fmla="*/ 6063113 w 6063159"/>
              <a:gd name="connsiteY4" fmla="*/ 6515492 h 7526031"/>
              <a:gd name="connsiteX5" fmla="*/ 5052574 w 6063159"/>
              <a:gd name="connsiteY5" fmla="*/ 7526031 h 7526031"/>
              <a:gd name="connsiteX6" fmla="*/ 1010539 w 6063159"/>
              <a:gd name="connsiteY6" fmla="*/ 7526031 h 7526031"/>
              <a:gd name="connsiteX7" fmla="*/ 0 w 6063159"/>
              <a:gd name="connsiteY7" fmla="*/ 6515492 h 7526031"/>
              <a:gd name="connsiteX8" fmla="*/ 0 w 6063159"/>
              <a:gd name="connsiteY8" fmla="*/ 1779973 h 7526031"/>
              <a:gd name="connsiteX0" fmla="*/ 0 w 6069432"/>
              <a:gd name="connsiteY0" fmla="*/ 1797417 h 7543475"/>
              <a:gd name="connsiteX1" fmla="*/ 1345075 w 6069432"/>
              <a:gd name="connsiteY1" fmla="*/ 17444 h 7543475"/>
              <a:gd name="connsiteX2" fmla="*/ 5520925 w 6069432"/>
              <a:gd name="connsiteY2" fmla="*/ 28596 h 7543475"/>
              <a:gd name="connsiteX3" fmla="*/ 6063113 w 6069432"/>
              <a:gd name="connsiteY3" fmla="*/ 1016832 h 7543475"/>
              <a:gd name="connsiteX4" fmla="*/ 6063113 w 6069432"/>
              <a:gd name="connsiteY4" fmla="*/ 6532936 h 7543475"/>
              <a:gd name="connsiteX5" fmla="*/ 5052574 w 6069432"/>
              <a:gd name="connsiteY5" fmla="*/ 7543475 h 7543475"/>
              <a:gd name="connsiteX6" fmla="*/ 1010539 w 6069432"/>
              <a:gd name="connsiteY6" fmla="*/ 7543475 h 7543475"/>
              <a:gd name="connsiteX7" fmla="*/ 0 w 6069432"/>
              <a:gd name="connsiteY7" fmla="*/ 6532936 h 7543475"/>
              <a:gd name="connsiteX8" fmla="*/ 0 w 6069432"/>
              <a:gd name="connsiteY8" fmla="*/ 1797417 h 7543475"/>
              <a:gd name="connsiteX0" fmla="*/ 0 w 6069432"/>
              <a:gd name="connsiteY0" fmla="*/ 1574393 h 7543475"/>
              <a:gd name="connsiteX1" fmla="*/ 1345075 w 6069432"/>
              <a:gd name="connsiteY1" fmla="*/ 17444 h 7543475"/>
              <a:gd name="connsiteX2" fmla="*/ 5520925 w 6069432"/>
              <a:gd name="connsiteY2" fmla="*/ 28596 h 7543475"/>
              <a:gd name="connsiteX3" fmla="*/ 6063113 w 6069432"/>
              <a:gd name="connsiteY3" fmla="*/ 1016832 h 7543475"/>
              <a:gd name="connsiteX4" fmla="*/ 6063113 w 6069432"/>
              <a:gd name="connsiteY4" fmla="*/ 6532936 h 7543475"/>
              <a:gd name="connsiteX5" fmla="*/ 5052574 w 6069432"/>
              <a:gd name="connsiteY5" fmla="*/ 7543475 h 7543475"/>
              <a:gd name="connsiteX6" fmla="*/ 1010539 w 6069432"/>
              <a:gd name="connsiteY6" fmla="*/ 7543475 h 7543475"/>
              <a:gd name="connsiteX7" fmla="*/ 0 w 6069432"/>
              <a:gd name="connsiteY7" fmla="*/ 6532936 h 7543475"/>
              <a:gd name="connsiteX8" fmla="*/ 0 w 6069432"/>
              <a:gd name="connsiteY8" fmla="*/ 1574393 h 7543475"/>
              <a:gd name="connsiteX0" fmla="*/ 0 w 6069432"/>
              <a:gd name="connsiteY0" fmla="*/ 1574393 h 7543475"/>
              <a:gd name="connsiteX1" fmla="*/ 1345075 w 6069432"/>
              <a:gd name="connsiteY1" fmla="*/ 17444 h 7543475"/>
              <a:gd name="connsiteX2" fmla="*/ 5520925 w 6069432"/>
              <a:gd name="connsiteY2" fmla="*/ 28596 h 7543475"/>
              <a:gd name="connsiteX3" fmla="*/ 6063113 w 6069432"/>
              <a:gd name="connsiteY3" fmla="*/ 1016832 h 7543475"/>
              <a:gd name="connsiteX4" fmla="*/ 6063113 w 6069432"/>
              <a:gd name="connsiteY4" fmla="*/ 6532936 h 7543475"/>
              <a:gd name="connsiteX5" fmla="*/ 5052574 w 6069432"/>
              <a:gd name="connsiteY5" fmla="*/ 7543475 h 7543475"/>
              <a:gd name="connsiteX6" fmla="*/ 1010539 w 6069432"/>
              <a:gd name="connsiteY6" fmla="*/ 7543475 h 7543475"/>
              <a:gd name="connsiteX7" fmla="*/ 0 w 6069432"/>
              <a:gd name="connsiteY7" fmla="*/ 6532936 h 7543475"/>
              <a:gd name="connsiteX8" fmla="*/ 0 w 6069432"/>
              <a:gd name="connsiteY8" fmla="*/ 1574393 h 7543475"/>
              <a:gd name="connsiteX0" fmla="*/ 0 w 6090466"/>
              <a:gd name="connsiteY0" fmla="*/ 1563668 h 7532750"/>
              <a:gd name="connsiteX1" fmla="*/ 1345075 w 6090466"/>
              <a:gd name="connsiteY1" fmla="*/ 6719 h 7532750"/>
              <a:gd name="connsiteX2" fmla="*/ 5610135 w 6090466"/>
              <a:gd name="connsiteY2" fmla="*/ 29022 h 7532750"/>
              <a:gd name="connsiteX3" fmla="*/ 6063113 w 6090466"/>
              <a:gd name="connsiteY3" fmla="*/ 1006107 h 7532750"/>
              <a:gd name="connsiteX4" fmla="*/ 6063113 w 6090466"/>
              <a:gd name="connsiteY4" fmla="*/ 6522211 h 7532750"/>
              <a:gd name="connsiteX5" fmla="*/ 5052574 w 6090466"/>
              <a:gd name="connsiteY5" fmla="*/ 7532750 h 7532750"/>
              <a:gd name="connsiteX6" fmla="*/ 1010539 w 6090466"/>
              <a:gd name="connsiteY6" fmla="*/ 7532750 h 7532750"/>
              <a:gd name="connsiteX7" fmla="*/ 0 w 6090466"/>
              <a:gd name="connsiteY7" fmla="*/ 6522211 h 7532750"/>
              <a:gd name="connsiteX8" fmla="*/ 0 w 6090466"/>
              <a:gd name="connsiteY8" fmla="*/ 1563668 h 7532750"/>
              <a:gd name="connsiteX0" fmla="*/ 0 w 6070984"/>
              <a:gd name="connsiteY0" fmla="*/ 1556949 h 7526031"/>
              <a:gd name="connsiteX1" fmla="*/ 1345075 w 6070984"/>
              <a:gd name="connsiteY1" fmla="*/ 0 h 7526031"/>
              <a:gd name="connsiteX2" fmla="*/ 5610135 w 6070984"/>
              <a:gd name="connsiteY2" fmla="*/ 22303 h 7526031"/>
              <a:gd name="connsiteX3" fmla="*/ 6063113 w 6070984"/>
              <a:gd name="connsiteY3" fmla="*/ 999388 h 7526031"/>
              <a:gd name="connsiteX4" fmla="*/ 6063113 w 6070984"/>
              <a:gd name="connsiteY4" fmla="*/ 6515492 h 7526031"/>
              <a:gd name="connsiteX5" fmla="*/ 5052574 w 6070984"/>
              <a:gd name="connsiteY5" fmla="*/ 7526031 h 7526031"/>
              <a:gd name="connsiteX6" fmla="*/ 1010539 w 6070984"/>
              <a:gd name="connsiteY6" fmla="*/ 7526031 h 7526031"/>
              <a:gd name="connsiteX7" fmla="*/ 0 w 6070984"/>
              <a:gd name="connsiteY7" fmla="*/ 6515492 h 7526031"/>
              <a:gd name="connsiteX8" fmla="*/ 0 w 6070984"/>
              <a:gd name="connsiteY8" fmla="*/ 1556949 h 7526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70984" h="7526031">
                <a:moveTo>
                  <a:pt x="0" y="1556949"/>
                </a:moveTo>
                <a:cubicBezTo>
                  <a:pt x="1862254" y="1511800"/>
                  <a:pt x="642004" y="635620"/>
                  <a:pt x="1345075" y="0"/>
                </a:cubicBezTo>
                <a:lnTo>
                  <a:pt x="5610135" y="22303"/>
                </a:lnTo>
                <a:cubicBezTo>
                  <a:pt x="6168239" y="-33454"/>
                  <a:pt x="6063113" y="441283"/>
                  <a:pt x="6063113" y="999388"/>
                </a:cubicBezTo>
                <a:lnTo>
                  <a:pt x="6063113" y="6515492"/>
                </a:lnTo>
                <a:cubicBezTo>
                  <a:pt x="6063113" y="7073597"/>
                  <a:pt x="5610679" y="7526031"/>
                  <a:pt x="5052574" y="7526031"/>
                </a:cubicBezTo>
                <a:lnTo>
                  <a:pt x="1010539" y="7526031"/>
                </a:lnTo>
                <a:cubicBezTo>
                  <a:pt x="452434" y="7526031"/>
                  <a:pt x="0" y="7073597"/>
                  <a:pt x="0" y="6515492"/>
                </a:cubicBezTo>
                <a:lnTo>
                  <a:pt x="0" y="1556949"/>
                </a:lnTo>
                <a:close/>
              </a:path>
            </a:pathLst>
          </a:cu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r>
              <a:rPr lang="pt-BR" sz="1400" dirty="0" smtClean="0"/>
              <a:t>   </a:t>
            </a:r>
          </a:p>
          <a:p>
            <a:pPr fontAlgn="base"/>
            <a:r>
              <a:rPr lang="pt-BR" sz="1400" dirty="0" smtClean="0"/>
              <a:t>    Existem </a:t>
            </a:r>
            <a:r>
              <a:rPr lang="pt-BR" sz="1400" dirty="0"/>
              <a:t>dispositivos que executam as funções tanto de entrada </a:t>
            </a:r>
            <a:endParaRPr lang="pt-BR" sz="1400" dirty="0" smtClean="0"/>
          </a:p>
          <a:p>
            <a:pPr fontAlgn="base"/>
            <a:r>
              <a:rPr lang="pt-BR" sz="1400" dirty="0" smtClean="0"/>
              <a:t>quanto </a:t>
            </a:r>
            <a:r>
              <a:rPr lang="pt-BR" sz="1400" dirty="0"/>
              <a:t>de saída, como, por exemplo, impressoras </a:t>
            </a:r>
            <a:endParaRPr lang="pt-BR" sz="1400" dirty="0" smtClean="0"/>
          </a:p>
          <a:p>
            <a:pPr fontAlgn="base"/>
            <a:r>
              <a:rPr lang="pt-BR" sz="1400" dirty="0" smtClean="0"/>
              <a:t>multifuncionais </a:t>
            </a:r>
            <a:r>
              <a:rPr lang="pt-BR" sz="1400" dirty="0"/>
              <a:t>(têm função de scanner e impressora), e </a:t>
            </a:r>
            <a:endParaRPr lang="pt-BR" sz="1400" dirty="0" smtClean="0"/>
          </a:p>
          <a:p>
            <a:pPr fontAlgn="base"/>
            <a:r>
              <a:rPr lang="pt-BR" sz="1400" dirty="0" smtClean="0"/>
              <a:t>monitores</a:t>
            </a:r>
            <a:r>
              <a:rPr lang="pt-BR" sz="1400" dirty="0"/>
              <a:t> </a:t>
            </a:r>
            <a:r>
              <a:rPr lang="pt-BR" sz="1400" i="1" dirty="0"/>
              <a:t>touch screen</a:t>
            </a:r>
            <a:r>
              <a:rPr lang="pt-BR" sz="1400" dirty="0"/>
              <a:t> (permitem tanto a inserção de dados </a:t>
            </a:r>
            <a:endParaRPr lang="pt-BR" sz="1400" dirty="0" smtClean="0"/>
          </a:p>
          <a:p>
            <a:pPr fontAlgn="base"/>
            <a:r>
              <a:rPr lang="pt-BR" sz="1400" dirty="0" smtClean="0"/>
              <a:t>quanto </a:t>
            </a:r>
            <a:r>
              <a:rPr lang="pt-BR" sz="1400" dirty="0"/>
              <a:t>mostram o resultado na mesma tela</a:t>
            </a:r>
            <a:r>
              <a:rPr lang="pt-BR" sz="1400" dirty="0" smtClean="0"/>
              <a:t>).</a:t>
            </a:r>
          </a:p>
          <a:p>
            <a:pPr fontAlgn="base"/>
            <a:endParaRPr lang="pt-BR" sz="1400" b="1" dirty="0"/>
          </a:p>
          <a:p>
            <a:pPr fontAlgn="base"/>
            <a:endParaRPr lang="pt-BR" sz="1400" b="1" dirty="0"/>
          </a:p>
          <a:p>
            <a:pPr fontAlgn="base"/>
            <a:endParaRPr lang="pt-BR" sz="1400" b="1" dirty="0" smtClean="0"/>
          </a:p>
          <a:p>
            <a:pPr fontAlgn="base"/>
            <a:endParaRPr lang="pt-BR" sz="1400" dirty="0"/>
          </a:p>
          <a:p>
            <a:pPr fontAlgn="base"/>
            <a:endParaRPr lang="pt-BR" sz="1400" dirty="0" smtClean="0"/>
          </a:p>
          <a:p>
            <a:pPr fontAlgn="base"/>
            <a:endParaRPr lang="pt-BR" sz="1400" dirty="0"/>
          </a:p>
          <a:p>
            <a:pPr fontAlgn="base"/>
            <a:endParaRPr lang="pt-BR" sz="1400" dirty="0"/>
          </a:p>
        </p:txBody>
      </p:sp>
    </p:spTree>
    <p:extLst>
      <p:ext uri="{BB962C8B-B14F-4D97-AF65-F5344CB8AC3E}">
        <p14:creationId xmlns:p14="http://schemas.microsoft.com/office/powerpoint/2010/main" val="9658450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3" action="ppaction://hlinksldjump"/>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5"/>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r>
              <a:rPr lang="pt-BR" sz="1400" dirty="0"/>
              <a:t>Para que os periféricos se comuniquem corretamente com os módulos do computador através do barramento, eles são instalados em controladores, que por sua vez são instalados em uma grande placa eletrônica, chamada </a:t>
            </a:r>
            <a:r>
              <a:rPr lang="pt-BR" sz="1400" b="1" dirty="0"/>
              <a:t>placa-mãe</a:t>
            </a:r>
            <a:r>
              <a:rPr lang="pt-BR" sz="1400" dirty="0" smtClean="0"/>
              <a:t>.</a:t>
            </a:r>
          </a:p>
          <a:p>
            <a:pPr fontAlgn="base"/>
            <a:endParaRPr lang="pt-BR" sz="1400" dirty="0"/>
          </a:p>
          <a:p>
            <a:pPr fontAlgn="base"/>
            <a:r>
              <a:rPr lang="pt-BR" sz="1400" b="1" dirty="0"/>
              <a:t>Placa-mãe (</a:t>
            </a:r>
            <a:r>
              <a:rPr lang="pt-BR" sz="1400" b="1" i="1" dirty="0"/>
              <a:t>Motherboard</a:t>
            </a:r>
            <a:r>
              <a:rPr lang="pt-BR" sz="1400" b="1" dirty="0"/>
              <a:t>)</a:t>
            </a:r>
          </a:p>
          <a:p>
            <a:pPr fontAlgn="base"/>
            <a:r>
              <a:rPr lang="pt-BR" sz="1400" dirty="0"/>
              <a:t>A placa-mãe é uma grande placa de circuito impresso que agrega todos os itens necessários para o computador funcionar. </a:t>
            </a:r>
            <a:endParaRPr lang="pt-BR" sz="1400" dirty="0" smtClean="0"/>
          </a:p>
          <a:p>
            <a:pPr fontAlgn="base"/>
            <a:endParaRPr lang="pt-BR" sz="1400" dirty="0"/>
          </a:p>
          <a:p>
            <a:pPr fontAlgn="base"/>
            <a:r>
              <a:rPr lang="pt-BR" sz="1400" dirty="0" smtClean="0"/>
              <a:t>Nela </a:t>
            </a:r>
            <a:r>
              <a:rPr lang="pt-BR" sz="1400" dirty="0"/>
              <a:t>ficam instalados transistores, diodos, capacitores, o chip da CPU, barramentos, </a:t>
            </a:r>
            <a:r>
              <a:rPr lang="pt-BR" sz="1400" i="1" dirty="0"/>
              <a:t>slots</a:t>
            </a:r>
            <a:r>
              <a:rPr lang="pt-BR" sz="1400" dirty="0"/>
              <a:t> para memórias e diversos conectores para periféricos externos. </a:t>
            </a:r>
            <a:endParaRPr lang="pt-BR" sz="1400" dirty="0" smtClean="0"/>
          </a:p>
          <a:p>
            <a:pPr fontAlgn="base"/>
            <a:endParaRPr lang="pt-BR" sz="1400" dirty="0"/>
          </a:p>
          <a:p>
            <a:pPr fontAlgn="base"/>
            <a:r>
              <a:rPr lang="pt-BR" sz="1400" dirty="0" smtClean="0"/>
              <a:t>Ao </a:t>
            </a:r>
            <a:r>
              <a:rPr lang="pt-BR" sz="1400" dirty="0"/>
              <a:t>ligar o computador, a energia elétrica é distribuída para toda a sua estrutura</a:t>
            </a:r>
            <a:r>
              <a:rPr lang="pt-BR" sz="1400" dirty="0" smtClean="0"/>
              <a:t>.</a:t>
            </a:r>
          </a:p>
          <a:p>
            <a:pPr fontAlgn="base"/>
            <a:endParaRPr lang="pt-BR" sz="1400" dirty="0"/>
          </a:p>
          <a:p>
            <a:pPr fontAlgn="base"/>
            <a:r>
              <a:rPr lang="pt-BR" sz="1400" dirty="0"/>
              <a:t>A placa-mãe fica instalada numa caixa de metal chamada de gabinete</a:t>
            </a:r>
            <a:r>
              <a:rPr lang="pt-BR" sz="1400" dirty="0" smtClean="0"/>
              <a:t>.</a:t>
            </a:r>
          </a:p>
          <a:p>
            <a:pPr fontAlgn="base"/>
            <a:endParaRPr lang="pt-BR" sz="1400" dirty="0"/>
          </a:p>
          <a:p>
            <a:pPr fontAlgn="base"/>
            <a:endParaRPr lang="pt-BR" sz="1400" dirty="0"/>
          </a:p>
          <a:p>
            <a:pPr fontAlgn="base"/>
            <a:endParaRPr lang="pt-BR" sz="1400" dirty="0"/>
          </a:p>
          <a:p>
            <a:pPr fontAlgn="base"/>
            <a:endParaRPr lang="pt-BR" sz="1400" dirty="0"/>
          </a:p>
          <a:p>
            <a:pPr fontAlgn="base"/>
            <a:endParaRPr lang="pt-BR" sz="1400" dirty="0"/>
          </a:p>
          <a:p>
            <a:pPr fontAlgn="base"/>
            <a:endParaRPr lang="pt-BR" sz="1400" dirty="0" smtClean="0"/>
          </a:p>
          <a:p>
            <a:pPr fontAlgn="base"/>
            <a:endParaRPr lang="pt-BR" sz="1400" dirty="0"/>
          </a:p>
          <a:p>
            <a:pPr fontAlgn="base"/>
            <a:endParaRPr lang="pt-BR" sz="1400" dirty="0"/>
          </a:p>
        </p:txBody>
      </p:sp>
      <p:grpSp>
        <p:nvGrpSpPr>
          <p:cNvPr id="6" name="Grupo 5"/>
          <p:cNvGrpSpPr/>
          <p:nvPr/>
        </p:nvGrpSpPr>
        <p:grpSpPr>
          <a:xfrm>
            <a:off x="6348841" y="1532888"/>
            <a:ext cx="450850" cy="8028624"/>
            <a:chOff x="6348841" y="1532888"/>
            <a:chExt cx="450850" cy="8028624"/>
          </a:xfrm>
        </p:grpSpPr>
        <p:sp>
          <p:nvSpPr>
            <p:cNvPr id="22" name="Retângulo de cantos arredondados 21"/>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lang="pt-BR" b="1" dirty="0" smtClean="0"/>
                <a:t>                          MEMÓRIA </a:t>
              </a:r>
              <a:r>
                <a:rPr lang="pt-BR" b="1" dirty="0"/>
                <a:t>PRIMÁRIA, MEMÓRIA SECUNDÁRIA, ENTRADA E SAÍDA</a:t>
              </a:r>
              <a:endParaRPr lang="pt-BR" dirty="0"/>
            </a:p>
          </p:txBody>
        </p:sp>
        <p:pic>
          <p:nvPicPr>
            <p:cNvPr id="23" name="Imagem 22"/>
            <p:cNvPicPr>
              <a:picLocks noChangeAspect="1"/>
            </p:cNvPicPr>
            <p:nvPr/>
          </p:nvPicPr>
          <p:blipFill>
            <a:blip r:embed="rId6"/>
            <a:stretch>
              <a:fillRect/>
            </a:stretch>
          </p:blipFill>
          <p:spPr>
            <a:xfrm rot="5400000">
              <a:off x="6010271" y="1978961"/>
              <a:ext cx="1123541" cy="422103"/>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1" name="Título 1"/>
          <p:cNvSpPr txBox="1">
            <a:spLocks/>
          </p:cNvSpPr>
          <p:nvPr/>
        </p:nvSpPr>
        <p:spPr>
          <a:xfrm>
            <a:off x="1484785" y="0"/>
            <a:ext cx="3793146" cy="97502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2500" b="1" dirty="0"/>
              <a:t>Organização e Arquitetura </a:t>
            </a:r>
            <a:r>
              <a:rPr lang="pt-BR" sz="2500" b="1" dirty="0" smtClean="0"/>
              <a:t>  de Computadores</a:t>
            </a:r>
            <a:endParaRPr lang="pt-BR" sz="2500" b="1" dirty="0"/>
          </a:p>
        </p:txBody>
      </p:sp>
      <p:grpSp>
        <p:nvGrpSpPr>
          <p:cNvPr id="2" name="Grupo 1"/>
          <p:cNvGrpSpPr/>
          <p:nvPr/>
        </p:nvGrpSpPr>
        <p:grpSpPr>
          <a:xfrm>
            <a:off x="303101" y="1051243"/>
            <a:ext cx="4206019" cy="380115"/>
            <a:chOff x="303101" y="1051243"/>
            <a:chExt cx="4206019" cy="380115"/>
          </a:xfrm>
        </p:grpSpPr>
        <p:sp>
          <p:nvSpPr>
            <p:cNvPr id="19" name="Retângulo de cantos arredondados 18"/>
            <p:cNvSpPr/>
            <p:nvPr/>
          </p:nvSpPr>
          <p:spPr>
            <a:xfrm>
              <a:off x="303101" y="1059557"/>
              <a:ext cx="4206019"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20" name="Retângulo de cantos arredondados 19"/>
            <p:cNvSpPr/>
            <p:nvPr/>
          </p:nvSpPr>
          <p:spPr>
            <a:xfrm>
              <a:off x="895349" y="1051243"/>
              <a:ext cx="3541763"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450" dirty="0"/>
                <a:t>Organização de sistemas de computadores</a:t>
              </a:r>
              <a:endParaRPr lang="pt-BR" sz="1450" dirty="0"/>
            </a:p>
          </p:txBody>
        </p:sp>
        <p:pic>
          <p:nvPicPr>
            <p:cNvPr id="24" name="Imagem 23"/>
            <p:cNvPicPr>
              <a:picLocks noChangeAspect="1"/>
            </p:cNvPicPr>
            <p:nvPr/>
          </p:nvPicPr>
          <p:blipFill>
            <a:blip r:embed="rId7"/>
            <a:stretch>
              <a:fillRect/>
            </a:stretch>
          </p:blipFill>
          <p:spPr>
            <a:xfrm>
              <a:off x="359837" y="1064975"/>
              <a:ext cx="494678" cy="358069"/>
            </a:xfrm>
            <a:prstGeom prst="rect">
              <a:avLst/>
            </a:prstGeom>
          </p:spPr>
        </p:pic>
      </p:grpSp>
      <p:pic>
        <p:nvPicPr>
          <p:cNvPr id="3" name="Imagem 2"/>
          <p:cNvPicPr>
            <a:picLocks noChangeAspect="1"/>
          </p:cNvPicPr>
          <p:nvPr/>
        </p:nvPicPr>
        <p:blipFill>
          <a:blip r:embed="rId8"/>
          <a:stretch>
            <a:fillRect/>
          </a:stretch>
        </p:blipFill>
        <p:spPr>
          <a:xfrm>
            <a:off x="530016" y="5547200"/>
            <a:ext cx="5606262" cy="3617834"/>
          </a:xfrm>
          <a:prstGeom prst="rect">
            <a:avLst/>
          </a:prstGeom>
        </p:spPr>
      </p:pic>
    </p:spTree>
    <p:extLst>
      <p:ext uri="{BB962C8B-B14F-4D97-AF65-F5344CB8AC3E}">
        <p14:creationId xmlns:p14="http://schemas.microsoft.com/office/powerpoint/2010/main" val="34728144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3" action="ppaction://hlinksldjump"/>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5"/>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r>
              <a:rPr lang="pt-BR" sz="1400" b="1" dirty="0"/>
              <a:t>Controlador</a:t>
            </a:r>
          </a:p>
          <a:p>
            <a:pPr fontAlgn="base"/>
            <a:r>
              <a:rPr lang="pt-BR" sz="1400" dirty="0"/>
              <a:t>O controlador é o dispositivo responsável por fazer a comunicação entre E/S e a placa-mãe. </a:t>
            </a:r>
            <a:endParaRPr lang="pt-BR" sz="1400" dirty="0" smtClean="0"/>
          </a:p>
          <a:p>
            <a:pPr fontAlgn="base"/>
            <a:endParaRPr lang="pt-BR" sz="1400" dirty="0"/>
          </a:p>
          <a:p>
            <a:pPr fontAlgn="base"/>
            <a:r>
              <a:rPr lang="pt-BR" sz="1400" dirty="0" smtClean="0"/>
              <a:t>Ele </a:t>
            </a:r>
            <a:r>
              <a:rPr lang="pt-BR" sz="1400" dirty="0"/>
              <a:t>liga a placa e o conector de entrada através de cabos, assim os dispositivos são instalados e fixados de forma segura e duradoura</a:t>
            </a:r>
            <a:r>
              <a:rPr lang="pt-BR" sz="1400" dirty="0" smtClean="0"/>
              <a:t>.</a:t>
            </a:r>
          </a:p>
          <a:p>
            <a:pPr fontAlgn="base"/>
            <a:endParaRPr lang="pt-BR" sz="1400" dirty="0"/>
          </a:p>
          <a:p>
            <a:pPr fontAlgn="base"/>
            <a:r>
              <a:rPr lang="pt-BR" sz="1400" dirty="0"/>
              <a:t>Para cada periférico instalado haverá um controlador em contato com o barramento</a:t>
            </a:r>
            <a:r>
              <a:rPr lang="pt-BR" sz="1400" dirty="0" smtClean="0"/>
              <a:t>:</a:t>
            </a:r>
          </a:p>
          <a:p>
            <a:pPr fontAlgn="base"/>
            <a:endParaRPr lang="pt-BR" sz="1400" dirty="0"/>
          </a:p>
          <a:p>
            <a:pPr fontAlgn="base"/>
            <a:endParaRPr lang="pt-BR" sz="1400" dirty="0"/>
          </a:p>
          <a:p>
            <a:pPr fontAlgn="base"/>
            <a:endParaRPr lang="pt-BR" sz="1400" dirty="0" smtClean="0"/>
          </a:p>
          <a:p>
            <a:pPr fontAlgn="base"/>
            <a:endParaRPr lang="pt-BR" sz="1400" dirty="0"/>
          </a:p>
          <a:p>
            <a:pPr fontAlgn="base"/>
            <a:endParaRPr lang="pt-BR" sz="1400" dirty="0"/>
          </a:p>
          <a:p>
            <a:pPr fontAlgn="base"/>
            <a:endParaRPr lang="pt-BR" sz="1400" dirty="0"/>
          </a:p>
          <a:p>
            <a:pPr fontAlgn="base"/>
            <a:endParaRPr lang="pt-BR" sz="1400" dirty="0"/>
          </a:p>
          <a:p>
            <a:pPr fontAlgn="base"/>
            <a:endParaRPr lang="pt-BR" sz="1400" dirty="0"/>
          </a:p>
          <a:p>
            <a:pPr fontAlgn="base"/>
            <a:endParaRPr lang="pt-BR" sz="1400" dirty="0" smtClean="0"/>
          </a:p>
          <a:p>
            <a:pPr fontAlgn="base"/>
            <a:endParaRPr lang="pt-BR" sz="1400" dirty="0"/>
          </a:p>
          <a:p>
            <a:pPr fontAlgn="base"/>
            <a:endParaRPr lang="pt-BR" sz="1400" dirty="0"/>
          </a:p>
        </p:txBody>
      </p:sp>
      <p:grpSp>
        <p:nvGrpSpPr>
          <p:cNvPr id="6" name="Grupo 5"/>
          <p:cNvGrpSpPr/>
          <p:nvPr/>
        </p:nvGrpSpPr>
        <p:grpSpPr>
          <a:xfrm>
            <a:off x="6348841" y="1532888"/>
            <a:ext cx="450850" cy="8028624"/>
            <a:chOff x="6348841" y="1532888"/>
            <a:chExt cx="450850" cy="8028624"/>
          </a:xfrm>
        </p:grpSpPr>
        <p:sp>
          <p:nvSpPr>
            <p:cNvPr id="22" name="Retângulo de cantos arredondados 21"/>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lang="pt-BR" b="1" dirty="0" smtClean="0"/>
                <a:t>                          MEMÓRIA </a:t>
              </a:r>
              <a:r>
                <a:rPr lang="pt-BR" b="1" dirty="0"/>
                <a:t>PRIMÁRIA, MEMÓRIA SECUNDÁRIA, ENTRADA E SAÍDA</a:t>
              </a:r>
              <a:endParaRPr lang="pt-BR" dirty="0"/>
            </a:p>
          </p:txBody>
        </p:sp>
        <p:pic>
          <p:nvPicPr>
            <p:cNvPr id="23" name="Imagem 22"/>
            <p:cNvPicPr>
              <a:picLocks noChangeAspect="1"/>
            </p:cNvPicPr>
            <p:nvPr/>
          </p:nvPicPr>
          <p:blipFill>
            <a:blip r:embed="rId6"/>
            <a:stretch>
              <a:fillRect/>
            </a:stretch>
          </p:blipFill>
          <p:spPr>
            <a:xfrm rot="5400000">
              <a:off x="6010271" y="1978961"/>
              <a:ext cx="1123541" cy="422103"/>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1" name="Título 1"/>
          <p:cNvSpPr txBox="1">
            <a:spLocks/>
          </p:cNvSpPr>
          <p:nvPr/>
        </p:nvSpPr>
        <p:spPr>
          <a:xfrm>
            <a:off x="1484785" y="0"/>
            <a:ext cx="3793146" cy="97502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2500" b="1" dirty="0"/>
              <a:t>Organização e Arquitetura </a:t>
            </a:r>
            <a:r>
              <a:rPr lang="pt-BR" sz="2500" b="1" dirty="0" smtClean="0"/>
              <a:t>  de Computadores</a:t>
            </a:r>
            <a:endParaRPr lang="pt-BR" sz="2500" b="1" dirty="0"/>
          </a:p>
        </p:txBody>
      </p:sp>
      <p:grpSp>
        <p:nvGrpSpPr>
          <p:cNvPr id="2" name="Grupo 1"/>
          <p:cNvGrpSpPr/>
          <p:nvPr/>
        </p:nvGrpSpPr>
        <p:grpSpPr>
          <a:xfrm>
            <a:off x="303101" y="1051243"/>
            <a:ext cx="4206019" cy="380115"/>
            <a:chOff x="303101" y="1051243"/>
            <a:chExt cx="4206019" cy="380115"/>
          </a:xfrm>
        </p:grpSpPr>
        <p:sp>
          <p:nvSpPr>
            <p:cNvPr id="19" name="Retângulo de cantos arredondados 18"/>
            <p:cNvSpPr/>
            <p:nvPr/>
          </p:nvSpPr>
          <p:spPr>
            <a:xfrm>
              <a:off x="303101" y="1059557"/>
              <a:ext cx="4206019"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20" name="Retângulo de cantos arredondados 19"/>
            <p:cNvSpPr/>
            <p:nvPr/>
          </p:nvSpPr>
          <p:spPr>
            <a:xfrm>
              <a:off x="895349" y="1051243"/>
              <a:ext cx="3541763"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450" dirty="0"/>
                <a:t>Organização de sistemas de computadores</a:t>
              </a:r>
              <a:endParaRPr lang="pt-BR" sz="1450" dirty="0"/>
            </a:p>
          </p:txBody>
        </p:sp>
        <p:pic>
          <p:nvPicPr>
            <p:cNvPr id="24" name="Imagem 23"/>
            <p:cNvPicPr>
              <a:picLocks noChangeAspect="1"/>
            </p:cNvPicPr>
            <p:nvPr/>
          </p:nvPicPr>
          <p:blipFill>
            <a:blip r:embed="rId7"/>
            <a:stretch>
              <a:fillRect/>
            </a:stretch>
          </p:blipFill>
          <p:spPr>
            <a:xfrm>
              <a:off x="359837" y="1064975"/>
              <a:ext cx="494678" cy="358069"/>
            </a:xfrm>
            <a:prstGeom prst="rect">
              <a:avLst/>
            </a:prstGeom>
          </p:spPr>
        </p:pic>
      </p:grpSp>
      <p:pic>
        <p:nvPicPr>
          <p:cNvPr id="4" name="Imagem 3"/>
          <p:cNvPicPr>
            <a:picLocks noChangeAspect="1"/>
          </p:cNvPicPr>
          <p:nvPr/>
        </p:nvPicPr>
        <p:blipFill>
          <a:blip r:embed="rId8"/>
          <a:stretch>
            <a:fillRect/>
          </a:stretch>
        </p:blipFill>
        <p:spPr>
          <a:xfrm>
            <a:off x="359837" y="3872880"/>
            <a:ext cx="5898032" cy="2602856"/>
          </a:xfrm>
          <a:prstGeom prst="rect">
            <a:avLst/>
          </a:prstGeom>
        </p:spPr>
      </p:pic>
    </p:spTree>
    <p:extLst>
      <p:ext uri="{BB962C8B-B14F-4D97-AF65-F5344CB8AC3E}">
        <p14:creationId xmlns:p14="http://schemas.microsoft.com/office/powerpoint/2010/main" val="173285415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3" action="ppaction://hlinksldjump"/>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5"/>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r>
              <a:rPr lang="pt-BR" sz="1400" b="1" dirty="0"/>
              <a:t>Barramento</a:t>
            </a:r>
          </a:p>
          <a:p>
            <a:pPr fontAlgn="base"/>
            <a:r>
              <a:rPr lang="pt-BR" sz="1400" dirty="0"/>
              <a:t>A comunicação entre os módulos dos computadores são feitos através de linhas de transmissão; esses grupos de linhas são chamados de </a:t>
            </a:r>
            <a:r>
              <a:rPr lang="pt-BR" sz="1400" b="1" dirty="0"/>
              <a:t>barramento</a:t>
            </a:r>
            <a:r>
              <a:rPr lang="pt-BR" sz="1400" dirty="0"/>
              <a:t>. São classificados em três grupos:</a:t>
            </a:r>
          </a:p>
          <a:p>
            <a:pPr fontAlgn="base"/>
            <a:endParaRPr lang="pt-BR" sz="1400" dirty="0" smtClean="0"/>
          </a:p>
          <a:p>
            <a:pPr fontAlgn="base"/>
            <a:r>
              <a:rPr lang="pt-BR" sz="1400" b="1" dirty="0"/>
              <a:t>Barramento de </a:t>
            </a:r>
            <a:r>
              <a:rPr lang="pt-BR" sz="1400" b="1" dirty="0" smtClean="0"/>
              <a:t>dados</a:t>
            </a:r>
          </a:p>
          <a:p>
            <a:pPr fontAlgn="base"/>
            <a:r>
              <a:rPr lang="pt-BR" sz="1400" dirty="0"/>
              <a:t>Cada linha pode transportar 1 </a:t>
            </a:r>
            <a:r>
              <a:rPr lang="pt-BR" sz="1400" b="1" dirty="0"/>
              <a:t>bit</a:t>
            </a:r>
            <a:r>
              <a:rPr lang="pt-BR" sz="1400" dirty="0"/>
              <a:t> por vez, dessa forma, a quantidade de bits que pode ser transferida de uma única vez depende da quantidade de linhas (largura do barramento</a:t>
            </a:r>
            <a:r>
              <a:rPr lang="pt-BR" sz="1400" dirty="0" smtClean="0"/>
              <a:t>);</a:t>
            </a:r>
          </a:p>
          <a:p>
            <a:pPr fontAlgn="base"/>
            <a:endParaRPr lang="pt-BR" sz="1400" dirty="0"/>
          </a:p>
          <a:p>
            <a:pPr fontAlgn="base"/>
            <a:r>
              <a:rPr lang="pt-BR" sz="1400" b="1" dirty="0"/>
              <a:t>Barramento de </a:t>
            </a:r>
            <a:r>
              <a:rPr lang="pt-BR" sz="1400" b="1" dirty="0" smtClean="0"/>
              <a:t>endereços</a:t>
            </a:r>
          </a:p>
          <a:p>
            <a:pPr fontAlgn="base"/>
            <a:r>
              <a:rPr lang="pt-BR" sz="1400" dirty="0"/>
              <a:t>Designa o acesso à determinada palavra na memória. Sem essas linhas informando o local, o endereço correto da origem ou o destino, os dados seriam armazenados de forma aleatória e seria quase impossível localizá-los</a:t>
            </a:r>
            <a:r>
              <a:rPr lang="pt-BR" sz="1400" dirty="0" smtClean="0"/>
              <a:t>;</a:t>
            </a:r>
          </a:p>
          <a:p>
            <a:pPr fontAlgn="base"/>
            <a:endParaRPr lang="pt-BR" sz="1400" dirty="0"/>
          </a:p>
          <a:p>
            <a:pPr fontAlgn="base"/>
            <a:r>
              <a:rPr lang="pt-BR" sz="1400" b="1" dirty="0"/>
              <a:t>Barramento de </a:t>
            </a:r>
            <a:r>
              <a:rPr lang="pt-BR" sz="1400" b="1" dirty="0" smtClean="0"/>
              <a:t>controle</a:t>
            </a:r>
          </a:p>
          <a:p>
            <a:pPr fontAlgn="base"/>
            <a:r>
              <a:rPr lang="pt-BR" sz="1400" dirty="0"/>
              <a:t>Responsável por controlar o uso das linhas de dados e endereços, já que elas são utilizadas por todos os componentes. </a:t>
            </a:r>
            <a:endParaRPr lang="pt-BR" sz="1400" dirty="0" smtClean="0"/>
          </a:p>
          <a:p>
            <a:pPr fontAlgn="base"/>
            <a:endParaRPr lang="pt-BR" sz="1400" dirty="0"/>
          </a:p>
          <a:p>
            <a:pPr fontAlgn="base"/>
            <a:r>
              <a:rPr lang="pt-BR" sz="1400" dirty="0" smtClean="0"/>
              <a:t>Os </a:t>
            </a:r>
            <a:r>
              <a:rPr lang="pt-BR" sz="1400" dirty="0"/>
              <a:t>sinais de controle transmitem informações de comando e sincronização entre os módulos do sistema. </a:t>
            </a:r>
            <a:endParaRPr lang="pt-BR" sz="1400" dirty="0" smtClean="0"/>
          </a:p>
          <a:p>
            <a:pPr fontAlgn="base"/>
            <a:endParaRPr lang="pt-BR" sz="1400" dirty="0"/>
          </a:p>
          <a:p>
            <a:pPr fontAlgn="base"/>
            <a:r>
              <a:rPr lang="pt-BR" sz="1400" dirty="0" smtClean="0"/>
              <a:t>Os </a:t>
            </a:r>
            <a:r>
              <a:rPr lang="pt-BR" sz="1400" dirty="0"/>
              <a:t>sinais de sincronização indicam a validade da informação de dados e endereço. Os sinais de comando especificam operações a serem realizadas (STALLINGS, 2010, p. 69</a:t>
            </a:r>
            <a:r>
              <a:rPr lang="pt-BR" sz="1400" dirty="0" smtClean="0"/>
              <a:t>).</a:t>
            </a:r>
          </a:p>
          <a:p>
            <a:pPr fontAlgn="base"/>
            <a:endParaRPr lang="pt-BR" sz="1400" dirty="0"/>
          </a:p>
          <a:p>
            <a:pPr fontAlgn="base"/>
            <a:r>
              <a:rPr lang="pt-BR" sz="1400" dirty="0"/>
              <a:t>Bit é a menor parcela de informação processada por um computador.</a:t>
            </a:r>
            <a:endParaRPr lang="pt-BR" sz="1400" dirty="0" smtClean="0"/>
          </a:p>
          <a:p>
            <a:pPr fontAlgn="base"/>
            <a:endParaRPr lang="pt-BR" sz="1400" dirty="0"/>
          </a:p>
          <a:p>
            <a:pPr fontAlgn="base"/>
            <a:endParaRPr lang="pt-BR" sz="1400" dirty="0"/>
          </a:p>
          <a:p>
            <a:pPr fontAlgn="base"/>
            <a:endParaRPr lang="pt-BR" sz="1400" dirty="0" smtClean="0"/>
          </a:p>
          <a:p>
            <a:pPr fontAlgn="base"/>
            <a:endParaRPr lang="pt-BR" sz="1400" dirty="0"/>
          </a:p>
          <a:p>
            <a:pPr fontAlgn="base"/>
            <a:endParaRPr lang="pt-BR" sz="1400" dirty="0"/>
          </a:p>
          <a:p>
            <a:pPr fontAlgn="base"/>
            <a:endParaRPr lang="pt-BR" sz="1400" dirty="0"/>
          </a:p>
          <a:p>
            <a:pPr fontAlgn="base"/>
            <a:endParaRPr lang="pt-BR" sz="1400" dirty="0"/>
          </a:p>
          <a:p>
            <a:pPr fontAlgn="base"/>
            <a:endParaRPr lang="pt-BR" sz="1400" dirty="0"/>
          </a:p>
          <a:p>
            <a:pPr fontAlgn="base"/>
            <a:endParaRPr lang="pt-BR" sz="1400" dirty="0" smtClean="0"/>
          </a:p>
          <a:p>
            <a:pPr fontAlgn="base"/>
            <a:endParaRPr lang="pt-BR" sz="1400" dirty="0"/>
          </a:p>
          <a:p>
            <a:pPr fontAlgn="base"/>
            <a:endParaRPr lang="pt-BR" sz="1400" dirty="0"/>
          </a:p>
        </p:txBody>
      </p:sp>
      <p:grpSp>
        <p:nvGrpSpPr>
          <p:cNvPr id="6" name="Grupo 5"/>
          <p:cNvGrpSpPr/>
          <p:nvPr/>
        </p:nvGrpSpPr>
        <p:grpSpPr>
          <a:xfrm>
            <a:off x="6348841" y="1532888"/>
            <a:ext cx="450850" cy="8028624"/>
            <a:chOff x="6348841" y="1532888"/>
            <a:chExt cx="450850" cy="8028624"/>
          </a:xfrm>
        </p:grpSpPr>
        <p:sp>
          <p:nvSpPr>
            <p:cNvPr id="22" name="Retângulo de cantos arredondados 21"/>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lang="pt-BR" b="1" dirty="0" smtClean="0"/>
                <a:t>                          MEMÓRIA </a:t>
              </a:r>
              <a:r>
                <a:rPr lang="pt-BR" b="1" dirty="0"/>
                <a:t>PRIMÁRIA, MEMÓRIA SECUNDÁRIA, ENTRADA E SAÍDA</a:t>
              </a:r>
              <a:endParaRPr lang="pt-BR" dirty="0"/>
            </a:p>
          </p:txBody>
        </p:sp>
        <p:pic>
          <p:nvPicPr>
            <p:cNvPr id="23" name="Imagem 22"/>
            <p:cNvPicPr>
              <a:picLocks noChangeAspect="1"/>
            </p:cNvPicPr>
            <p:nvPr/>
          </p:nvPicPr>
          <p:blipFill>
            <a:blip r:embed="rId6"/>
            <a:stretch>
              <a:fillRect/>
            </a:stretch>
          </p:blipFill>
          <p:spPr>
            <a:xfrm rot="5400000">
              <a:off x="6010271" y="1978961"/>
              <a:ext cx="1123541" cy="422103"/>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1" name="Título 1"/>
          <p:cNvSpPr txBox="1">
            <a:spLocks/>
          </p:cNvSpPr>
          <p:nvPr/>
        </p:nvSpPr>
        <p:spPr>
          <a:xfrm>
            <a:off x="1484785" y="0"/>
            <a:ext cx="3793146" cy="97502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2500" b="1" dirty="0"/>
              <a:t>Organização e Arquitetura </a:t>
            </a:r>
            <a:r>
              <a:rPr lang="pt-BR" sz="2500" b="1" dirty="0" smtClean="0"/>
              <a:t>  de Computadores</a:t>
            </a:r>
            <a:endParaRPr lang="pt-BR" sz="2500" b="1" dirty="0"/>
          </a:p>
        </p:txBody>
      </p:sp>
      <p:grpSp>
        <p:nvGrpSpPr>
          <p:cNvPr id="2" name="Grupo 1"/>
          <p:cNvGrpSpPr/>
          <p:nvPr/>
        </p:nvGrpSpPr>
        <p:grpSpPr>
          <a:xfrm>
            <a:off x="303101" y="1051243"/>
            <a:ext cx="4206019" cy="380115"/>
            <a:chOff x="303101" y="1051243"/>
            <a:chExt cx="4206019" cy="380115"/>
          </a:xfrm>
        </p:grpSpPr>
        <p:sp>
          <p:nvSpPr>
            <p:cNvPr id="19" name="Retângulo de cantos arredondados 18"/>
            <p:cNvSpPr/>
            <p:nvPr/>
          </p:nvSpPr>
          <p:spPr>
            <a:xfrm>
              <a:off x="303101" y="1059557"/>
              <a:ext cx="4206019"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20" name="Retângulo de cantos arredondados 19"/>
            <p:cNvSpPr/>
            <p:nvPr/>
          </p:nvSpPr>
          <p:spPr>
            <a:xfrm>
              <a:off x="895349" y="1051243"/>
              <a:ext cx="3541763"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450" dirty="0"/>
                <a:t>Organização de sistemas de computadores</a:t>
              </a:r>
              <a:endParaRPr lang="pt-BR" sz="1450" dirty="0"/>
            </a:p>
          </p:txBody>
        </p:sp>
        <p:pic>
          <p:nvPicPr>
            <p:cNvPr id="24" name="Imagem 23"/>
            <p:cNvPicPr>
              <a:picLocks noChangeAspect="1"/>
            </p:cNvPicPr>
            <p:nvPr/>
          </p:nvPicPr>
          <p:blipFill>
            <a:blip r:embed="rId7"/>
            <a:stretch>
              <a:fillRect/>
            </a:stretch>
          </p:blipFill>
          <p:spPr>
            <a:xfrm>
              <a:off x="359837" y="1064975"/>
              <a:ext cx="494678" cy="358069"/>
            </a:xfrm>
            <a:prstGeom prst="rect">
              <a:avLst/>
            </a:prstGeom>
          </p:spPr>
        </p:pic>
      </p:grpSp>
    </p:spTree>
    <p:extLst>
      <p:ext uri="{BB962C8B-B14F-4D97-AF65-F5344CB8AC3E}">
        <p14:creationId xmlns:p14="http://schemas.microsoft.com/office/powerpoint/2010/main" val="291809663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3" action="ppaction://hlinksldjump"/>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5"/>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r>
              <a:rPr lang="pt-BR" sz="1400" b="1" dirty="0"/>
              <a:t>Padrões de barramento</a:t>
            </a:r>
          </a:p>
          <a:p>
            <a:pPr fontAlgn="base"/>
            <a:r>
              <a:rPr lang="pt-BR" sz="1400" dirty="0"/>
              <a:t>Como estudamos no item anterior, barramentos são conjuntos de linhas que permitem a comunicação entre os dispositivos. Além dos tipos que vimos, existem os barramentos padrão, que possuem uma largura específica compatível com itens similares. Vamos ver alguns exemplos:</a:t>
            </a:r>
          </a:p>
          <a:p>
            <a:pPr fontAlgn="base"/>
            <a:endParaRPr lang="pt-BR" sz="1400" dirty="0" smtClean="0"/>
          </a:p>
          <a:p>
            <a:pPr fontAlgn="base"/>
            <a:r>
              <a:rPr lang="pt-BR" sz="1400" b="1" dirty="0"/>
              <a:t>Barramento PCI (</a:t>
            </a:r>
            <a:r>
              <a:rPr lang="pt-BR" sz="1400" b="1" i="1" dirty="0"/>
              <a:t>Peripheral Component Interconnect</a:t>
            </a:r>
            <a:r>
              <a:rPr lang="pt-BR" sz="1400" b="1" dirty="0"/>
              <a:t>)</a:t>
            </a:r>
          </a:p>
          <a:p>
            <a:pPr fontAlgn="base"/>
            <a:r>
              <a:rPr lang="pt-BR" sz="1400" dirty="0"/>
              <a:t>Lançado pela Intel na década de 1990, o barramento PCI ficou muito conhecido por permitir conectar diversos dispositivos à placa-mãe do computador. Esse padrão tem a capacidade de transferir dados a 32 bits e clock de 33 MHz</a:t>
            </a:r>
            <a:r>
              <a:rPr lang="pt-BR" sz="1400" dirty="0" smtClean="0"/>
              <a:t>.</a:t>
            </a:r>
          </a:p>
          <a:p>
            <a:pPr fontAlgn="base"/>
            <a:endParaRPr lang="pt-BR" sz="1400" dirty="0"/>
          </a:p>
          <a:p>
            <a:pPr fontAlgn="base"/>
            <a:r>
              <a:rPr lang="pt-BR" sz="1400" b="1" dirty="0"/>
              <a:t>Barramento AGP (</a:t>
            </a:r>
            <a:r>
              <a:rPr lang="pt-BR" sz="1400" b="1" i="1" dirty="0"/>
              <a:t>Accelerated Graphics Port</a:t>
            </a:r>
            <a:r>
              <a:rPr lang="pt-BR" sz="1400" b="1" dirty="0"/>
              <a:t>)</a:t>
            </a:r>
          </a:p>
          <a:p>
            <a:pPr fontAlgn="base"/>
            <a:r>
              <a:rPr lang="pt-BR" sz="1400" dirty="0"/>
              <a:t>O padrão AGP surgiu em 1996 para a utilização exclusiva de placas de vídeo. Pelo fato de seus recursos não serem compartilhados com outros dispositivos, permitia a utilização total da sua capacidade, ou seja, sua taxa de transferência de dados era extremamente alta</a:t>
            </a:r>
            <a:r>
              <a:rPr lang="pt-BR" sz="1400" dirty="0" smtClean="0"/>
              <a:t>.</a:t>
            </a:r>
          </a:p>
          <a:p>
            <a:pPr fontAlgn="base"/>
            <a:endParaRPr lang="pt-BR" sz="1400" dirty="0"/>
          </a:p>
          <a:p>
            <a:pPr fontAlgn="base"/>
            <a:r>
              <a:rPr lang="pt-BR" sz="1400" b="1" dirty="0"/>
              <a:t>Barramento PCI - Express</a:t>
            </a:r>
          </a:p>
          <a:p>
            <a:pPr fontAlgn="base"/>
            <a:r>
              <a:rPr lang="pt-BR" sz="1400" dirty="0"/>
              <a:t>A Intel lançou esse padrão em 2004 e substituiu os modelos anteriores PCI e AGP. Um de seus modelos permite trabalhar com uma taxa de transferência de até 4GB por segundo.</a:t>
            </a:r>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a:p>
          <a:p>
            <a:pPr fontAlgn="base"/>
            <a:endParaRPr lang="pt-BR" sz="1400" dirty="0" smtClean="0"/>
          </a:p>
          <a:p>
            <a:pPr fontAlgn="base"/>
            <a:endParaRPr lang="pt-BR" sz="1400" dirty="0"/>
          </a:p>
          <a:p>
            <a:pPr fontAlgn="base"/>
            <a:endParaRPr lang="pt-BR" sz="1400" dirty="0"/>
          </a:p>
          <a:p>
            <a:pPr fontAlgn="base"/>
            <a:endParaRPr lang="pt-BR" sz="1400" dirty="0"/>
          </a:p>
          <a:p>
            <a:pPr fontAlgn="base"/>
            <a:endParaRPr lang="pt-BR" sz="1400" dirty="0"/>
          </a:p>
          <a:p>
            <a:pPr fontAlgn="base"/>
            <a:endParaRPr lang="pt-BR" sz="1400" dirty="0"/>
          </a:p>
          <a:p>
            <a:pPr fontAlgn="base"/>
            <a:endParaRPr lang="pt-BR" sz="1400" dirty="0" smtClean="0"/>
          </a:p>
          <a:p>
            <a:pPr fontAlgn="base"/>
            <a:endParaRPr lang="pt-BR" sz="1400" dirty="0"/>
          </a:p>
          <a:p>
            <a:pPr fontAlgn="base"/>
            <a:endParaRPr lang="pt-BR" sz="1400" dirty="0"/>
          </a:p>
        </p:txBody>
      </p:sp>
      <p:grpSp>
        <p:nvGrpSpPr>
          <p:cNvPr id="6" name="Grupo 5"/>
          <p:cNvGrpSpPr/>
          <p:nvPr/>
        </p:nvGrpSpPr>
        <p:grpSpPr>
          <a:xfrm>
            <a:off x="6348841" y="1532888"/>
            <a:ext cx="450850" cy="8028624"/>
            <a:chOff x="6348841" y="1532888"/>
            <a:chExt cx="450850" cy="8028624"/>
          </a:xfrm>
        </p:grpSpPr>
        <p:sp>
          <p:nvSpPr>
            <p:cNvPr id="22" name="Retângulo de cantos arredondados 21"/>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lang="pt-BR" b="1" dirty="0" smtClean="0"/>
                <a:t>                          MEMÓRIA </a:t>
              </a:r>
              <a:r>
                <a:rPr lang="pt-BR" b="1" dirty="0"/>
                <a:t>PRIMÁRIA, MEMÓRIA SECUNDÁRIA, ENTRADA E SAÍDA</a:t>
              </a:r>
              <a:endParaRPr lang="pt-BR" dirty="0"/>
            </a:p>
          </p:txBody>
        </p:sp>
        <p:pic>
          <p:nvPicPr>
            <p:cNvPr id="23" name="Imagem 22"/>
            <p:cNvPicPr>
              <a:picLocks noChangeAspect="1"/>
            </p:cNvPicPr>
            <p:nvPr/>
          </p:nvPicPr>
          <p:blipFill>
            <a:blip r:embed="rId6"/>
            <a:stretch>
              <a:fillRect/>
            </a:stretch>
          </p:blipFill>
          <p:spPr>
            <a:xfrm rot="5400000">
              <a:off x="6010271" y="1978961"/>
              <a:ext cx="1123541" cy="422103"/>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1" name="Título 1"/>
          <p:cNvSpPr txBox="1">
            <a:spLocks/>
          </p:cNvSpPr>
          <p:nvPr/>
        </p:nvSpPr>
        <p:spPr>
          <a:xfrm>
            <a:off x="1484785" y="0"/>
            <a:ext cx="3793146" cy="97502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2500" b="1" dirty="0"/>
              <a:t>Organização e Arquitetura </a:t>
            </a:r>
            <a:r>
              <a:rPr lang="pt-BR" sz="2500" b="1" dirty="0" smtClean="0"/>
              <a:t>  de Computadores</a:t>
            </a:r>
            <a:endParaRPr lang="pt-BR" sz="2500" b="1" dirty="0"/>
          </a:p>
        </p:txBody>
      </p:sp>
      <p:grpSp>
        <p:nvGrpSpPr>
          <p:cNvPr id="2" name="Grupo 1"/>
          <p:cNvGrpSpPr/>
          <p:nvPr/>
        </p:nvGrpSpPr>
        <p:grpSpPr>
          <a:xfrm>
            <a:off x="303101" y="1051243"/>
            <a:ext cx="4206019" cy="380115"/>
            <a:chOff x="303101" y="1051243"/>
            <a:chExt cx="4206019" cy="380115"/>
          </a:xfrm>
        </p:grpSpPr>
        <p:sp>
          <p:nvSpPr>
            <p:cNvPr id="19" name="Retângulo de cantos arredondados 18"/>
            <p:cNvSpPr/>
            <p:nvPr/>
          </p:nvSpPr>
          <p:spPr>
            <a:xfrm>
              <a:off x="303101" y="1059557"/>
              <a:ext cx="4206019"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20" name="Retângulo de cantos arredondados 19"/>
            <p:cNvSpPr/>
            <p:nvPr/>
          </p:nvSpPr>
          <p:spPr>
            <a:xfrm>
              <a:off x="895349" y="1051243"/>
              <a:ext cx="3541763"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450" dirty="0"/>
                <a:t>Organização de sistemas de computadores</a:t>
              </a:r>
              <a:endParaRPr lang="pt-BR" sz="1450" dirty="0"/>
            </a:p>
          </p:txBody>
        </p:sp>
        <p:pic>
          <p:nvPicPr>
            <p:cNvPr id="24" name="Imagem 23"/>
            <p:cNvPicPr>
              <a:picLocks noChangeAspect="1"/>
            </p:cNvPicPr>
            <p:nvPr/>
          </p:nvPicPr>
          <p:blipFill>
            <a:blip r:embed="rId7"/>
            <a:stretch>
              <a:fillRect/>
            </a:stretch>
          </p:blipFill>
          <p:spPr>
            <a:xfrm>
              <a:off x="359837" y="1064975"/>
              <a:ext cx="494678" cy="358069"/>
            </a:xfrm>
            <a:prstGeom prst="rect">
              <a:avLst/>
            </a:prstGeom>
          </p:spPr>
        </p:pic>
      </p:grpSp>
    </p:spTree>
    <p:extLst>
      <p:ext uri="{BB962C8B-B14F-4D97-AF65-F5344CB8AC3E}">
        <p14:creationId xmlns:p14="http://schemas.microsoft.com/office/powerpoint/2010/main" val="28463188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3" action="ppaction://hlinksldjump"/>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5"/>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r>
              <a:rPr lang="pt-BR" sz="1400" b="1" dirty="0"/>
              <a:t>Arquiteturas RISC e CISC</a:t>
            </a:r>
          </a:p>
          <a:p>
            <a:pPr fontAlgn="base"/>
            <a:r>
              <a:rPr lang="pt-BR" sz="1400" dirty="0"/>
              <a:t>A necessidade de processar instruções cada vez mais complexas fez aumentar o estudo sobre arquiteturas que permitissem realizar esses processos de forma mais rápida. Vamos falar agora sobre duas arquiteturas muito importantes: </a:t>
            </a:r>
            <a:r>
              <a:rPr lang="pt-BR" sz="1400" b="1" dirty="0"/>
              <a:t>RISC</a:t>
            </a:r>
            <a:r>
              <a:rPr lang="pt-BR" sz="1400" dirty="0"/>
              <a:t> </a:t>
            </a:r>
            <a:r>
              <a:rPr lang="pt-BR" sz="1400" b="1" dirty="0"/>
              <a:t>(</a:t>
            </a:r>
            <a:r>
              <a:rPr lang="pt-BR" sz="1400" b="1" i="1" dirty="0"/>
              <a:t>Reduced Instruction Set Computer</a:t>
            </a:r>
            <a:r>
              <a:rPr lang="pt-BR" sz="1400" b="1" dirty="0"/>
              <a:t>)</a:t>
            </a:r>
            <a:r>
              <a:rPr lang="pt-BR" sz="1400" dirty="0"/>
              <a:t> e </a:t>
            </a:r>
            <a:r>
              <a:rPr lang="pt-BR" sz="1400" b="1" dirty="0"/>
              <a:t>CISC (</a:t>
            </a:r>
            <a:r>
              <a:rPr lang="pt-BR" sz="1400" b="1" i="1" dirty="0"/>
              <a:t>Complex Instruction Set Computer</a:t>
            </a:r>
            <a:r>
              <a:rPr lang="pt-BR" sz="1400" b="1" dirty="0" smtClean="0"/>
              <a:t>)</a:t>
            </a:r>
            <a:r>
              <a:rPr lang="pt-BR" sz="1400" dirty="0" smtClean="0"/>
              <a:t>.</a:t>
            </a:r>
          </a:p>
          <a:p>
            <a:pPr fontAlgn="base"/>
            <a:endParaRPr lang="pt-BR" sz="1400" dirty="0"/>
          </a:p>
          <a:p>
            <a:pPr fontAlgn="base"/>
            <a:r>
              <a:rPr lang="pt-BR" sz="1400" b="1" dirty="0" smtClean="0"/>
              <a:t>Arquitetura </a:t>
            </a:r>
            <a:r>
              <a:rPr lang="pt-BR" sz="1400" b="1" dirty="0"/>
              <a:t>RISC</a:t>
            </a:r>
          </a:p>
          <a:p>
            <a:pPr fontAlgn="base"/>
            <a:r>
              <a:rPr lang="pt-BR" sz="1400" dirty="0"/>
              <a:t>O processador RISC (computador com conjunto de instruções reduzidas) surgiu na década de 1980 com o intuito de utilizar instruções mais simples e em menor quantidade, mas que pudessem ser executadas de forma mais rápida. Ele era incompatível com os modelos existentes na época.</a:t>
            </a:r>
          </a:p>
          <a:p>
            <a:pPr fontAlgn="base"/>
            <a:r>
              <a:rPr lang="pt-BR" sz="1400" dirty="0"/>
              <a:t>Por ter um baixo nível de instruções e complexidade, o processo é executado diretamente pelo hardware, não sendo necessária a utilização de microcódigo. Essa arquitetura utiliza a técnica de </a:t>
            </a:r>
            <a:r>
              <a:rPr lang="pt-BR" sz="1400" i="1" dirty="0"/>
              <a:t>pipeline</a:t>
            </a:r>
            <a:r>
              <a:rPr lang="pt-BR" sz="1400" dirty="0"/>
              <a:t> de instruções para otimizar seus processos</a:t>
            </a:r>
            <a:r>
              <a:rPr lang="pt-BR" sz="1400" dirty="0" smtClean="0"/>
              <a:t>.</a:t>
            </a:r>
          </a:p>
          <a:p>
            <a:pPr fontAlgn="base"/>
            <a:endParaRPr lang="pt-BR" sz="1400" dirty="0"/>
          </a:p>
          <a:p>
            <a:pPr fontAlgn="base"/>
            <a:r>
              <a:rPr lang="pt-BR" sz="1400" b="1" dirty="0" smtClean="0"/>
              <a:t>Arquitetura </a:t>
            </a:r>
            <a:r>
              <a:rPr lang="pt-BR" sz="1400" b="1" dirty="0"/>
              <a:t>CISC</a:t>
            </a:r>
          </a:p>
          <a:p>
            <a:pPr fontAlgn="base"/>
            <a:r>
              <a:rPr lang="pt-BR" sz="1400" dirty="0"/>
              <a:t>O processador CISC (computador com conjunto de instruções complexas) tem uma capacidade de processar grandes conjuntos de instruções, desde as mais simples até as mais complexas. Muitas vezes esse processo precisa ser dividido e executado em diversas partes, o que o torna mais lento em relação aos processadores RISC.</a:t>
            </a:r>
          </a:p>
        </p:txBody>
      </p:sp>
      <p:grpSp>
        <p:nvGrpSpPr>
          <p:cNvPr id="6" name="Grupo 5"/>
          <p:cNvGrpSpPr/>
          <p:nvPr/>
        </p:nvGrpSpPr>
        <p:grpSpPr>
          <a:xfrm>
            <a:off x="6348841" y="1532888"/>
            <a:ext cx="450850" cy="8028624"/>
            <a:chOff x="6348841" y="1532888"/>
            <a:chExt cx="450850" cy="8028624"/>
          </a:xfrm>
        </p:grpSpPr>
        <p:sp>
          <p:nvSpPr>
            <p:cNvPr id="22" name="Retângulo de cantos arredondados 21"/>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lang="pt-BR" b="1" dirty="0" smtClean="0"/>
                <a:t>                                                ARQUITETURAS </a:t>
              </a:r>
              <a:r>
                <a:rPr lang="pt-BR" b="1" dirty="0"/>
                <a:t>RISC E CISC, </a:t>
              </a:r>
              <a:r>
                <a:rPr lang="pt-BR" b="1" i="1" dirty="0"/>
                <a:t>PIPELINE</a:t>
              </a:r>
              <a:endParaRPr lang="pt-BR" dirty="0"/>
            </a:p>
          </p:txBody>
        </p:sp>
        <p:pic>
          <p:nvPicPr>
            <p:cNvPr id="23" name="Imagem 22"/>
            <p:cNvPicPr>
              <a:picLocks noChangeAspect="1"/>
            </p:cNvPicPr>
            <p:nvPr/>
          </p:nvPicPr>
          <p:blipFill>
            <a:blip r:embed="rId6"/>
            <a:stretch>
              <a:fillRect/>
            </a:stretch>
          </p:blipFill>
          <p:spPr>
            <a:xfrm rot="5400000">
              <a:off x="6010271" y="1978961"/>
              <a:ext cx="1123541" cy="422103"/>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1" name="Título 1"/>
          <p:cNvSpPr txBox="1">
            <a:spLocks/>
          </p:cNvSpPr>
          <p:nvPr/>
        </p:nvSpPr>
        <p:spPr>
          <a:xfrm>
            <a:off x="1484785" y="0"/>
            <a:ext cx="3793146" cy="97502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2500" b="1" dirty="0"/>
              <a:t>Organização e Arquitetura </a:t>
            </a:r>
            <a:r>
              <a:rPr lang="pt-BR" sz="2500" b="1" dirty="0" smtClean="0"/>
              <a:t>  de Computadores</a:t>
            </a:r>
            <a:endParaRPr lang="pt-BR" sz="2500" b="1" dirty="0"/>
          </a:p>
        </p:txBody>
      </p:sp>
      <p:grpSp>
        <p:nvGrpSpPr>
          <p:cNvPr id="2" name="Grupo 1"/>
          <p:cNvGrpSpPr/>
          <p:nvPr/>
        </p:nvGrpSpPr>
        <p:grpSpPr>
          <a:xfrm>
            <a:off x="303101" y="1051243"/>
            <a:ext cx="4206019" cy="380115"/>
            <a:chOff x="303101" y="1051243"/>
            <a:chExt cx="4206019" cy="380115"/>
          </a:xfrm>
        </p:grpSpPr>
        <p:sp>
          <p:nvSpPr>
            <p:cNvPr id="19" name="Retângulo de cantos arredondados 18"/>
            <p:cNvSpPr/>
            <p:nvPr/>
          </p:nvSpPr>
          <p:spPr>
            <a:xfrm>
              <a:off x="303101" y="1059557"/>
              <a:ext cx="4206019"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20" name="Retângulo de cantos arredondados 19"/>
            <p:cNvSpPr/>
            <p:nvPr/>
          </p:nvSpPr>
          <p:spPr>
            <a:xfrm>
              <a:off x="895349" y="1051243"/>
              <a:ext cx="3541763"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450" dirty="0"/>
                <a:t>Organização de sistemas de computadores</a:t>
              </a:r>
              <a:endParaRPr lang="pt-BR" sz="1450" dirty="0"/>
            </a:p>
          </p:txBody>
        </p:sp>
        <p:pic>
          <p:nvPicPr>
            <p:cNvPr id="24" name="Imagem 23"/>
            <p:cNvPicPr>
              <a:picLocks noChangeAspect="1"/>
            </p:cNvPicPr>
            <p:nvPr/>
          </p:nvPicPr>
          <p:blipFill>
            <a:blip r:embed="rId7"/>
            <a:stretch>
              <a:fillRect/>
            </a:stretch>
          </p:blipFill>
          <p:spPr>
            <a:xfrm>
              <a:off x="359837" y="1064975"/>
              <a:ext cx="494678" cy="358069"/>
            </a:xfrm>
            <a:prstGeom prst="rect">
              <a:avLst/>
            </a:prstGeom>
          </p:spPr>
        </p:pic>
      </p:grpSp>
    </p:spTree>
    <p:extLst>
      <p:ext uri="{BB962C8B-B14F-4D97-AF65-F5344CB8AC3E}">
        <p14:creationId xmlns:p14="http://schemas.microsoft.com/office/powerpoint/2010/main" val="221801934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1571612" y="0"/>
            <a:ext cx="3857652" cy="1000561"/>
          </a:xfrm>
        </p:spPr>
        <p:txBody>
          <a:bodyPr>
            <a:noAutofit/>
          </a:bodyPr>
          <a:lstStyle/>
          <a:p>
            <a:r>
              <a:rPr lang="pt-BR" sz="5700" dirty="0" smtClean="0"/>
              <a:t>Livro/Vídeo</a:t>
            </a:r>
            <a:endParaRPr lang="pt-BR" sz="5700" dirty="0"/>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Título 1"/>
          <p:cNvSpPr txBox="1">
            <a:spLocks/>
          </p:cNvSpPr>
          <p:nvPr/>
        </p:nvSpPr>
        <p:spPr>
          <a:xfrm>
            <a:off x="428604" y="1023910"/>
            <a:ext cx="6072230" cy="8358246"/>
          </a:xfrm>
          <a:prstGeom prst="rect">
            <a:avLst/>
          </a:prstGeom>
        </p:spPr>
        <p:txBody>
          <a:bodyPr vert="horz" lIns="91440" tIns="45720" rIns="91440" bIns="45720" rtlCol="0" anchor="t" anchorCtr="0">
            <a:noAutofit/>
          </a:bodyPr>
          <a:lstStyle/>
          <a:p>
            <a:pPr marL="0" marR="0" lvl="0" indent="0" defTabSz="914400" rtl="0" eaLnBrk="1" fontAlgn="auto" latinLnBrk="0" hangingPunct="1">
              <a:lnSpc>
                <a:spcPct val="100000"/>
              </a:lnSpc>
              <a:spcBef>
                <a:spcPct val="0"/>
              </a:spcBef>
              <a:spcAft>
                <a:spcPts val="0"/>
              </a:spcAft>
              <a:buClrTx/>
              <a:buSzTx/>
              <a:buFontTx/>
              <a:buNone/>
              <a:tabLst/>
              <a:defRPr/>
            </a:pPr>
            <a:endParaRPr kumimoji="0" lang="pt-BR" sz="2800" b="0" i="0" u="none" strike="noStrike" kern="1200" cap="none" spc="0" normalizeH="0" baseline="0" noProof="0" dirty="0" smtClean="0">
              <a:ln>
                <a:noFill/>
              </a:ln>
              <a:solidFill>
                <a:schemeClr val="tx1"/>
              </a:solidFill>
              <a:effectLst/>
              <a:uLnTx/>
              <a:uFillTx/>
              <a:latin typeface="+mj-lt"/>
              <a:ea typeface="+mj-ea"/>
              <a:cs typeface="+mj-cs"/>
            </a:endParaRPr>
          </a:p>
          <a:p>
            <a:pPr marL="0" marR="0" lvl="0" indent="0" defTabSz="914400" rtl="0" eaLnBrk="1" fontAlgn="auto" latinLnBrk="0" hangingPunct="1">
              <a:lnSpc>
                <a:spcPct val="100000"/>
              </a:lnSpc>
              <a:spcBef>
                <a:spcPct val="0"/>
              </a:spcBef>
              <a:spcAft>
                <a:spcPts val="0"/>
              </a:spcAft>
              <a:buClrTx/>
              <a:buSzTx/>
              <a:buFontTx/>
              <a:buNone/>
              <a:tabLst/>
              <a:defRPr/>
            </a:pPr>
            <a:endParaRPr lang="pt-BR" sz="2400" b="1" dirty="0" smtClean="0">
              <a:latin typeface="+mj-lt"/>
              <a:ea typeface="+mj-ea"/>
              <a:cs typeface="+mj-cs"/>
            </a:endParaRPr>
          </a:p>
          <a:p>
            <a:pPr marL="0" marR="0" lvl="0" indent="0" defTabSz="914400" rtl="0" eaLnBrk="1" fontAlgn="auto" latinLnBrk="0" hangingPunct="1">
              <a:lnSpc>
                <a:spcPct val="100000"/>
              </a:lnSpc>
              <a:spcBef>
                <a:spcPct val="0"/>
              </a:spcBef>
              <a:spcAft>
                <a:spcPts val="0"/>
              </a:spcAft>
              <a:buClrTx/>
              <a:buSzTx/>
              <a:buFontTx/>
              <a:buNone/>
              <a:tabLst/>
              <a:defRPr/>
            </a:pPr>
            <a:endParaRPr lang="pt-BR" sz="2400" b="1" dirty="0" smtClean="0">
              <a:latin typeface="+mj-lt"/>
              <a:ea typeface="+mj-ea"/>
              <a:cs typeface="+mj-cs"/>
            </a:endParaRPr>
          </a:p>
          <a:p>
            <a:pPr marL="0" marR="0" lvl="0" indent="0" defTabSz="914400" rtl="0" eaLnBrk="1" fontAlgn="auto" latinLnBrk="0" hangingPunct="1">
              <a:lnSpc>
                <a:spcPct val="100000"/>
              </a:lnSpc>
              <a:spcBef>
                <a:spcPct val="0"/>
              </a:spcBef>
              <a:spcAft>
                <a:spcPts val="0"/>
              </a:spcAft>
              <a:buClrTx/>
              <a:buSzTx/>
              <a:buFontTx/>
              <a:buNone/>
              <a:tabLst/>
              <a:defRPr/>
            </a:pPr>
            <a:endParaRPr lang="pt-BR" sz="2400" b="1" dirty="0" smtClean="0">
              <a:latin typeface="+mj-lt"/>
              <a:ea typeface="+mj-ea"/>
              <a:cs typeface="+mj-cs"/>
            </a:endParaRPr>
          </a:p>
          <a:p>
            <a:pPr marL="0" marR="0" lvl="0" indent="0" defTabSz="914400" rtl="0" eaLnBrk="1" fontAlgn="auto" latinLnBrk="0" hangingPunct="1">
              <a:lnSpc>
                <a:spcPct val="100000"/>
              </a:lnSpc>
              <a:spcBef>
                <a:spcPct val="0"/>
              </a:spcBef>
              <a:spcAft>
                <a:spcPts val="0"/>
              </a:spcAft>
              <a:buClrTx/>
              <a:buSzTx/>
              <a:buFontTx/>
              <a:buNone/>
              <a:tabLst/>
              <a:defRPr/>
            </a:pPr>
            <a:endParaRPr lang="pt-BR" sz="2400" b="1" dirty="0" smtClean="0">
              <a:latin typeface="+mj-lt"/>
              <a:ea typeface="+mj-ea"/>
              <a:cs typeface="+mj-cs"/>
            </a:endParaRPr>
          </a:p>
          <a:p>
            <a:pPr marL="0" marR="0" lvl="0" indent="0" defTabSz="914400" rtl="0" eaLnBrk="1" fontAlgn="auto" latinLnBrk="0" hangingPunct="1">
              <a:lnSpc>
                <a:spcPct val="100000"/>
              </a:lnSpc>
              <a:spcBef>
                <a:spcPct val="0"/>
              </a:spcBef>
              <a:spcAft>
                <a:spcPts val="0"/>
              </a:spcAft>
              <a:buClrTx/>
              <a:buSzTx/>
              <a:buFontTx/>
              <a:buNone/>
              <a:tabLst/>
              <a:defRPr/>
            </a:pPr>
            <a:endParaRPr lang="pt-BR" sz="2400" b="1" dirty="0">
              <a:latin typeface="+mj-lt"/>
              <a:ea typeface="+mj-ea"/>
              <a:cs typeface="+mj-cs"/>
            </a:endParaRPr>
          </a:p>
          <a:p>
            <a:pPr marL="0" marR="0" lvl="0" indent="0" defTabSz="914400" rtl="0" eaLnBrk="1" fontAlgn="auto" latinLnBrk="0" hangingPunct="1">
              <a:lnSpc>
                <a:spcPct val="100000"/>
              </a:lnSpc>
              <a:spcBef>
                <a:spcPct val="0"/>
              </a:spcBef>
              <a:spcAft>
                <a:spcPts val="0"/>
              </a:spcAft>
              <a:buClrTx/>
              <a:buSzTx/>
              <a:buFontTx/>
              <a:buNone/>
              <a:tabLst/>
              <a:defRPr/>
            </a:pPr>
            <a:endParaRPr lang="pt-BR" sz="2400" b="1" dirty="0" smtClean="0">
              <a:latin typeface="+mj-lt"/>
              <a:ea typeface="+mj-ea"/>
              <a:cs typeface="+mj-cs"/>
            </a:endParaRPr>
          </a:p>
          <a:p>
            <a:pPr lvl="0">
              <a:spcBef>
                <a:spcPct val="0"/>
              </a:spcBef>
              <a:defRPr/>
            </a:pPr>
            <a:endParaRPr lang="pt-BR" sz="2400" b="1" dirty="0"/>
          </a:p>
          <a:p>
            <a:pPr marL="0" marR="0" lvl="0" indent="0" defTabSz="914400" rtl="0" eaLnBrk="1" fontAlgn="auto" latinLnBrk="0" hangingPunct="1">
              <a:lnSpc>
                <a:spcPct val="100000"/>
              </a:lnSpc>
              <a:spcBef>
                <a:spcPct val="0"/>
              </a:spcBef>
              <a:spcAft>
                <a:spcPts val="0"/>
              </a:spcAft>
              <a:buClrTx/>
              <a:buSzTx/>
              <a:buFontTx/>
              <a:buNone/>
              <a:tabLst/>
              <a:defRPr/>
            </a:pPr>
            <a:endParaRPr lang="pt-BR" sz="2400" b="1" dirty="0">
              <a:latin typeface="+mj-lt"/>
              <a:ea typeface="+mj-ea"/>
              <a:cs typeface="+mj-cs"/>
            </a:endParaRPr>
          </a:p>
          <a:p>
            <a:pPr marL="0" marR="0" lvl="0" indent="0" defTabSz="914400" rtl="0" eaLnBrk="1" fontAlgn="auto" latinLnBrk="0" hangingPunct="1">
              <a:lnSpc>
                <a:spcPct val="100000"/>
              </a:lnSpc>
              <a:spcBef>
                <a:spcPct val="0"/>
              </a:spcBef>
              <a:spcAft>
                <a:spcPts val="0"/>
              </a:spcAft>
              <a:buClrTx/>
              <a:buSzTx/>
              <a:buFontTx/>
              <a:buNone/>
              <a:tabLst/>
              <a:defRPr/>
            </a:pPr>
            <a:endParaRPr lang="pt-BR" sz="2400" b="1" dirty="0" smtClean="0">
              <a:latin typeface="+mj-lt"/>
              <a:ea typeface="+mj-ea"/>
              <a:cs typeface="+mj-cs"/>
            </a:endParaRPr>
          </a:p>
          <a:p>
            <a:pPr marL="0" marR="0" lvl="0" indent="0" defTabSz="914400" rtl="0" eaLnBrk="1" fontAlgn="auto" latinLnBrk="0" hangingPunct="1">
              <a:lnSpc>
                <a:spcPct val="100000"/>
              </a:lnSpc>
              <a:spcBef>
                <a:spcPct val="0"/>
              </a:spcBef>
              <a:spcAft>
                <a:spcPts val="0"/>
              </a:spcAft>
              <a:buClrTx/>
              <a:buSzTx/>
              <a:buFontTx/>
              <a:buNone/>
              <a:tabLst/>
              <a:defRPr/>
            </a:pPr>
            <a:endParaRPr lang="pt-BR" sz="2400" b="1" dirty="0">
              <a:latin typeface="+mj-lt"/>
              <a:ea typeface="+mj-ea"/>
              <a:cs typeface="+mj-cs"/>
            </a:endParaRPr>
          </a:p>
          <a:p>
            <a:pPr marL="0" marR="0" lvl="0" indent="0" defTabSz="914400" rtl="0" eaLnBrk="1" fontAlgn="auto" latinLnBrk="0" hangingPunct="1">
              <a:lnSpc>
                <a:spcPct val="100000"/>
              </a:lnSpc>
              <a:spcBef>
                <a:spcPct val="0"/>
              </a:spcBef>
              <a:spcAft>
                <a:spcPts val="0"/>
              </a:spcAft>
              <a:buClrTx/>
              <a:buSzTx/>
              <a:buFontTx/>
              <a:buNone/>
              <a:tabLst/>
              <a:defRPr/>
            </a:pPr>
            <a:endParaRPr lang="pt-BR" sz="2400" b="1" dirty="0" smtClean="0">
              <a:latin typeface="+mj-lt"/>
              <a:ea typeface="+mj-ea"/>
              <a:cs typeface="+mj-cs"/>
            </a:endParaRPr>
          </a:p>
          <a:p>
            <a:pPr marL="0" marR="0" lvl="0" indent="0" defTabSz="914400" rtl="0" eaLnBrk="1" fontAlgn="auto" latinLnBrk="0" hangingPunct="1">
              <a:lnSpc>
                <a:spcPct val="100000"/>
              </a:lnSpc>
              <a:spcBef>
                <a:spcPct val="0"/>
              </a:spcBef>
              <a:spcAft>
                <a:spcPts val="0"/>
              </a:spcAft>
              <a:buClrTx/>
              <a:buSzTx/>
              <a:buFontTx/>
              <a:buNone/>
              <a:tabLst/>
              <a:defRPr/>
            </a:pPr>
            <a:endParaRPr lang="pt-BR" sz="2400" b="1" dirty="0" smtClean="0">
              <a:latin typeface="+mj-lt"/>
              <a:ea typeface="+mj-ea"/>
              <a:cs typeface="+mj-cs"/>
            </a:endParaRPr>
          </a:p>
        </p:txBody>
      </p:sp>
      <p:sp>
        <p:nvSpPr>
          <p:cNvPr id="8" name="Título 1"/>
          <p:cNvSpPr txBox="1">
            <a:spLocks/>
          </p:cNvSpPr>
          <p:nvPr/>
        </p:nvSpPr>
        <p:spPr>
          <a:xfrm>
            <a:off x="1378835" y="1928214"/>
            <a:ext cx="5121999" cy="515624"/>
          </a:xfrm>
          <a:prstGeom prst="rect">
            <a:avLst/>
          </a:prstGeom>
        </p:spPr>
        <p:txBody>
          <a:bodyPr vert="horz" lIns="91440" tIns="45720" rIns="91440" bIns="45720" rtlCol="0" anchor="ctr" anchorCtr="0">
            <a:noAutofit/>
          </a:bodyPr>
          <a:lstStyle/>
          <a:p>
            <a:pPr lvl="0" algn="just">
              <a:spcBef>
                <a:spcPct val="0"/>
              </a:spcBef>
              <a:defRPr/>
            </a:pPr>
            <a:endParaRPr lang="pt-BR" sz="1400" dirty="0" smtClean="0">
              <a:latin typeface="+mj-lt"/>
              <a:ea typeface="+mj-ea"/>
              <a:cs typeface="+mj-cs"/>
              <a:hlinkClick r:id="rId3"/>
            </a:endParaRPr>
          </a:p>
          <a:p>
            <a:pPr lvl="0" algn="just">
              <a:spcBef>
                <a:spcPct val="0"/>
              </a:spcBef>
              <a:defRPr/>
            </a:pPr>
            <a:endParaRPr lang="pt-BR" sz="1400" dirty="0">
              <a:latin typeface="+mj-lt"/>
              <a:ea typeface="+mj-ea"/>
              <a:cs typeface="+mj-cs"/>
              <a:hlinkClick r:id="rId3"/>
            </a:endParaRPr>
          </a:p>
          <a:p>
            <a:pPr lvl="0" algn="just">
              <a:spcBef>
                <a:spcPct val="0"/>
              </a:spcBef>
              <a:defRPr/>
            </a:pPr>
            <a:r>
              <a:rPr lang="pt-BR" sz="1400" dirty="0" smtClean="0">
                <a:latin typeface="+mj-lt"/>
                <a:ea typeface="+mj-ea"/>
                <a:cs typeface="+mj-cs"/>
                <a:hlinkClick r:id="rId3"/>
              </a:rPr>
              <a:t>www.youtube.com/c/JMarySystems/playlists?view_as=subscriber</a:t>
            </a:r>
            <a:endParaRPr lang="pt-BR" sz="1400" dirty="0" smtClean="0">
              <a:latin typeface="+mj-lt"/>
              <a:ea typeface="+mj-ea"/>
              <a:cs typeface="+mj-cs"/>
            </a:endParaRPr>
          </a:p>
          <a:p>
            <a:pPr lvl="0" algn="just">
              <a:spcBef>
                <a:spcPct val="0"/>
              </a:spcBef>
              <a:defRPr/>
            </a:pPr>
            <a:endParaRPr kumimoji="0" lang="pt-BR" sz="1400" i="0" u="none" strike="noStrike" kern="1200" cap="none" spc="0" normalizeH="0" baseline="0" noProof="0" dirty="0" smtClean="0">
              <a:ln>
                <a:noFill/>
              </a:ln>
              <a:solidFill>
                <a:schemeClr val="tx1"/>
              </a:solidFill>
              <a:effectLst/>
              <a:uLnTx/>
              <a:uFillTx/>
              <a:latin typeface="+mj-lt"/>
              <a:ea typeface="+mj-ea"/>
              <a:cs typeface="+mj-cs"/>
            </a:endParaRPr>
          </a:p>
          <a:p>
            <a:pPr lvl="0" algn="just">
              <a:spcBef>
                <a:spcPct val="0"/>
              </a:spcBef>
              <a:defRPr/>
            </a:pPr>
            <a:endParaRPr kumimoji="0" lang="pt-BR" sz="1400" i="0" u="none" strike="noStrike" kern="1200" cap="none" spc="0" normalizeH="0" baseline="0" noProof="0" dirty="0">
              <a:ln>
                <a:noFill/>
              </a:ln>
              <a:solidFill>
                <a:schemeClr val="tx1"/>
              </a:solidFill>
              <a:effectLst/>
              <a:uLnTx/>
              <a:uFillTx/>
              <a:latin typeface="+mj-lt"/>
              <a:ea typeface="+mj-ea"/>
              <a:cs typeface="+mj-cs"/>
            </a:endParaRPr>
          </a:p>
        </p:txBody>
      </p:sp>
      <p:sp>
        <p:nvSpPr>
          <p:cNvPr id="9" name="Título 1"/>
          <p:cNvSpPr txBox="1">
            <a:spLocks/>
          </p:cNvSpPr>
          <p:nvPr/>
        </p:nvSpPr>
        <p:spPr>
          <a:xfrm>
            <a:off x="1311685" y="3211577"/>
            <a:ext cx="5146509" cy="516837"/>
          </a:xfrm>
          <a:prstGeom prst="rect">
            <a:avLst/>
          </a:prstGeom>
        </p:spPr>
        <p:txBody>
          <a:bodyPr vert="horz" lIns="91440" tIns="45720" rIns="91440" bIns="45720" rtlCol="0" anchor="ctr" anchorCtr="0">
            <a:noAutofit/>
          </a:bodyPr>
          <a:lstStyle/>
          <a:p>
            <a:pPr lvl="0" algn="just">
              <a:spcBef>
                <a:spcPct val="0"/>
              </a:spcBef>
              <a:defRPr/>
            </a:pPr>
            <a:r>
              <a:rPr lang="pt-BR" sz="1400" dirty="0" smtClean="0">
                <a:latin typeface="+mj-lt"/>
                <a:ea typeface="+mj-ea"/>
                <a:cs typeface="+mj-cs"/>
                <a:hlinkClick r:id="rId4"/>
              </a:rPr>
              <a:t>http://www.jmarysystems.com.br/Leitura_e_Aprendizagem/Leitura_e_Aprendizagem.html</a:t>
            </a:r>
            <a:endParaRPr lang="pt-BR" sz="1400" dirty="0" smtClean="0">
              <a:latin typeface="+mj-lt"/>
              <a:ea typeface="+mj-ea"/>
              <a:cs typeface="+mj-cs"/>
            </a:endParaRPr>
          </a:p>
          <a:p>
            <a:pPr lvl="0" algn="just">
              <a:spcBef>
                <a:spcPct val="0"/>
              </a:spcBef>
              <a:defRPr/>
            </a:pPr>
            <a:endParaRPr kumimoji="0" lang="pt-BR" sz="1400" i="0" u="none" strike="noStrike" kern="1200" cap="none" spc="0" normalizeH="0" baseline="0" noProof="0" dirty="0">
              <a:ln>
                <a:noFill/>
              </a:ln>
              <a:solidFill>
                <a:schemeClr val="tx1"/>
              </a:solidFill>
              <a:effectLst/>
              <a:uLnTx/>
              <a:uFillTx/>
              <a:latin typeface="+mj-lt"/>
              <a:ea typeface="+mj-ea"/>
              <a:cs typeface="+mj-cs"/>
            </a:endParaRPr>
          </a:p>
        </p:txBody>
      </p:sp>
      <p:sp>
        <p:nvSpPr>
          <p:cNvPr id="10" name="Título 1"/>
          <p:cNvSpPr txBox="1">
            <a:spLocks/>
          </p:cNvSpPr>
          <p:nvPr/>
        </p:nvSpPr>
        <p:spPr>
          <a:xfrm>
            <a:off x="1465083" y="6663352"/>
            <a:ext cx="4757028" cy="665462"/>
          </a:xfrm>
          <a:prstGeom prst="rect">
            <a:avLst/>
          </a:prstGeom>
        </p:spPr>
        <p:txBody>
          <a:bodyPr vert="horz" lIns="91440" tIns="45720" rIns="91440" bIns="45720" rtlCol="0" anchor="ctr" anchorCtr="0">
            <a:noAutofit/>
          </a:bodyPr>
          <a:lstStyle/>
          <a:p>
            <a:pPr lvl="0" algn="just">
              <a:spcBef>
                <a:spcPct val="0"/>
              </a:spcBef>
              <a:defRPr/>
            </a:pPr>
            <a:r>
              <a:rPr lang="pt-BR" sz="1600" dirty="0">
                <a:latin typeface="+mj-lt"/>
                <a:ea typeface="+mj-ea"/>
                <a:cs typeface="+mj-cs"/>
                <a:hlinkClick r:id="rId5"/>
              </a:rPr>
              <a:t>https://</a:t>
            </a:r>
            <a:r>
              <a:rPr lang="pt-BR" sz="1600" dirty="0" smtClean="0">
                <a:latin typeface="+mj-lt"/>
                <a:ea typeface="+mj-ea"/>
                <a:cs typeface="+mj-cs"/>
                <a:hlinkClick r:id="rId5"/>
              </a:rPr>
              <a:t>github.com/jmarysystems?tab=repositories</a:t>
            </a:r>
            <a:endParaRPr lang="pt-BR" sz="1600" dirty="0" smtClean="0">
              <a:latin typeface="+mj-lt"/>
              <a:ea typeface="+mj-ea"/>
              <a:cs typeface="+mj-cs"/>
            </a:endParaRPr>
          </a:p>
          <a:p>
            <a:pPr lvl="0" algn="just">
              <a:spcBef>
                <a:spcPct val="0"/>
              </a:spcBef>
              <a:defRPr/>
            </a:pPr>
            <a:endParaRPr kumimoji="0" lang="pt-BR" sz="1400" i="0" u="none" strike="noStrike" kern="1200" cap="none" spc="0" normalizeH="0" baseline="0" noProof="0" dirty="0">
              <a:ln>
                <a:noFill/>
              </a:ln>
              <a:solidFill>
                <a:schemeClr val="tx1"/>
              </a:solidFill>
              <a:effectLst/>
              <a:uLnTx/>
              <a:uFillTx/>
              <a:latin typeface="+mj-lt"/>
              <a:ea typeface="+mj-ea"/>
              <a:cs typeface="+mj-cs"/>
            </a:endParaRPr>
          </a:p>
        </p:txBody>
      </p:sp>
      <p:sp>
        <p:nvSpPr>
          <p:cNvPr id="11" name="Retângulo de cantos arredondados 10"/>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2" name="Picture 2" descr="Resultado de imagem para java"/>
          <p:cNvPicPr>
            <a:picLocks noChangeAspect="1" noChangeArrowheads="1"/>
          </p:cNvPicPr>
          <p:nvPr/>
        </p:nvPicPr>
        <p:blipFill>
          <a:blip r:embed="rId6"/>
          <a:srcRect/>
          <a:stretch>
            <a:fillRect/>
          </a:stretch>
        </p:blipFill>
        <p:spPr bwMode="auto">
          <a:xfrm>
            <a:off x="6100217" y="177494"/>
            <a:ext cx="660016" cy="918283"/>
          </a:xfrm>
          <a:prstGeom prst="rect">
            <a:avLst/>
          </a:prstGeom>
          <a:noFill/>
        </p:spPr>
      </p:pic>
      <p:pic>
        <p:nvPicPr>
          <p:cNvPr id="4098" name="Picture 2" descr="GitHub lança aplicativo oficial para Android e permite acesso antecipado -  TudoCelular.com"/>
          <p:cNvPicPr>
            <a:picLocks noChangeAspect="1" noChangeArrowheads="1"/>
          </p:cNvPicPr>
          <p:nvPr/>
        </p:nvPicPr>
        <p:blipFill rotWithShape="1">
          <a:blip r:embed="rId7">
            <a:extLst>
              <a:ext uri="{28A0092B-C50C-407E-A947-70E740481C1C}">
                <a14:useLocalDpi xmlns:a14="http://schemas.microsoft.com/office/drawing/2010/main" val="0"/>
              </a:ext>
            </a:extLst>
          </a:blip>
          <a:srcRect l="28991" t="5073" r="28638" b="3599"/>
          <a:stretch/>
        </p:blipFill>
        <p:spPr bwMode="auto">
          <a:xfrm>
            <a:off x="555421" y="6587172"/>
            <a:ext cx="782845" cy="741642"/>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m 3"/>
          <p:cNvPicPr>
            <a:picLocks noChangeAspect="1"/>
          </p:cNvPicPr>
          <p:nvPr/>
        </p:nvPicPr>
        <p:blipFill rotWithShape="1">
          <a:blip r:embed="rId8"/>
          <a:srcRect l="13420" t="8001" r="13420" b="12667"/>
          <a:stretch/>
        </p:blipFill>
        <p:spPr>
          <a:xfrm>
            <a:off x="557335" y="1928214"/>
            <a:ext cx="796990" cy="515623"/>
          </a:xfrm>
          <a:prstGeom prst="rect">
            <a:avLst/>
          </a:prstGeom>
        </p:spPr>
      </p:pic>
      <p:pic>
        <p:nvPicPr>
          <p:cNvPr id="4102" name="Picture 6" descr="Criação de sites | Desenvolvimento de sites - Agência Superix"/>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36290" y="3027543"/>
            <a:ext cx="700871" cy="700871"/>
          </a:xfrm>
          <a:prstGeom prst="rect">
            <a:avLst/>
          </a:prstGeom>
          <a:noFill/>
          <a:extLst>
            <a:ext uri="{909E8E84-426E-40DD-AFC4-6F175D3DCCD1}">
              <a14:hiddenFill xmlns:a14="http://schemas.microsoft.com/office/drawing/2010/main">
                <a:solidFill>
                  <a:srgbClr val="FFFFFF"/>
                </a:solidFill>
              </a14:hiddenFill>
            </a:ext>
          </a:extLst>
        </p:spPr>
      </p:pic>
      <p:sp>
        <p:nvSpPr>
          <p:cNvPr id="17" name="Cruz 1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Cruz 1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 name="Retângulo 1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20" name="Retângulo 1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1" name="Título 1"/>
          <p:cNvSpPr txBox="1">
            <a:spLocks/>
          </p:cNvSpPr>
          <p:nvPr/>
        </p:nvSpPr>
        <p:spPr>
          <a:xfrm>
            <a:off x="1338266" y="4435713"/>
            <a:ext cx="5146509" cy="516837"/>
          </a:xfrm>
          <a:prstGeom prst="rect">
            <a:avLst/>
          </a:prstGeom>
        </p:spPr>
        <p:txBody>
          <a:bodyPr vert="horz" lIns="91440" tIns="45720" rIns="91440" bIns="45720" rtlCol="0" anchor="ctr" anchorCtr="0">
            <a:noAutofit/>
          </a:bodyPr>
          <a:lstStyle/>
          <a:p>
            <a:pPr lvl="0" algn="just">
              <a:spcBef>
                <a:spcPct val="0"/>
              </a:spcBef>
              <a:defRPr/>
            </a:pPr>
            <a:r>
              <a:rPr lang="pt-BR" sz="1400" dirty="0" smtClean="0">
                <a:latin typeface="+mj-lt"/>
                <a:ea typeface="+mj-ea"/>
                <a:cs typeface="+mj-cs"/>
                <a:hlinkClick r:id="rId10"/>
              </a:rPr>
              <a:t>http://www.jmarysystems.com.br/Perguntas_e_Respostas/Perguntas_e_Respostas.html</a:t>
            </a:r>
            <a:endParaRPr lang="pt-BR" sz="1400" dirty="0" smtClean="0">
              <a:latin typeface="+mj-lt"/>
              <a:ea typeface="+mj-ea"/>
              <a:cs typeface="+mj-cs"/>
            </a:endParaRPr>
          </a:p>
          <a:p>
            <a:pPr lvl="0" algn="just">
              <a:spcBef>
                <a:spcPct val="0"/>
              </a:spcBef>
              <a:defRPr/>
            </a:pPr>
            <a:endParaRPr kumimoji="0" lang="pt-BR" sz="1400" i="0" u="none" strike="noStrike" kern="1200" cap="none" spc="0" normalizeH="0" baseline="0" noProof="0" dirty="0">
              <a:ln>
                <a:noFill/>
              </a:ln>
              <a:solidFill>
                <a:schemeClr val="tx1"/>
              </a:solidFill>
              <a:effectLst/>
              <a:uLnTx/>
              <a:uFillTx/>
              <a:latin typeface="+mj-lt"/>
              <a:ea typeface="+mj-ea"/>
              <a:cs typeface="+mj-cs"/>
            </a:endParaRPr>
          </a:p>
        </p:txBody>
      </p:sp>
      <p:pic>
        <p:nvPicPr>
          <p:cNvPr id="22" name="Picture 6" descr="Criação de sites | Desenvolvimento de sites - Agência Superix"/>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62871" y="4218533"/>
            <a:ext cx="700871" cy="700871"/>
          </a:xfrm>
          <a:prstGeom prst="rect">
            <a:avLst/>
          </a:prstGeom>
          <a:noFill/>
          <a:extLst>
            <a:ext uri="{909E8E84-426E-40DD-AFC4-6F175D3DCCD1}">
              <a14:hiddenFill xmlns:a14="http://schemas.microsoft.com/office/drawing/2010/main">
                <a:solidFill>
                  <a:srgbClr val="FFFFFF"/>
                </a:solidFill>
              </a14:hiddenFill>
            </a:ext>
          </a:extLst>
        </p:spPr>
      </p:pic>
      <p:sp>
        <p:nvSpPr>
          <p:cNvPr id="6" name="Retângulo 5"/>
          <p:cNvSpPr/>
          <p:nvPr/>
        </p:nvSpPr>
        <p:spPr>
          <a:xfrm>
            <a:off x="428604" y="1496616"/>
            <a:ext cx="3801682" cy="461665"/>
          </a:xfrm>
          <a:prstGeom prst="rect">
            <a:avLst/>
          </a:prstGeom>
        </p:spPr>
        <p:txBody>
          <a:bodyPr wrap="none">
            <a:spAutoFit/>
          </a:bodyPr>
          <a:lstStyle/>
          <a:p>
            <a:pPr lvl="0">
              <a:spcBef>
                <a:spcPct val="0"/>
              </a:spcBef>
              <a:defRPr/>
            </a:pPr>
            <a:r>
              <a:rPr lang="pt-BR" sz="2400" b="1" dirty="0">
                <a:latin typeface="+mj-lt"/>
              </a:rPr>
              <a:t>Links das vídeo aulas online:</a:t>
            </a:r>
          </a:p>
        </p:txBody>
      </p:sp>
      <p:sp>
        <p:nvSpPr>
          <p:cNvPr id="24" name="Retângulo 23"/>
          <p:cNvSpPr/>
          <p:nvPr/>
        </p:nvSpPr>
        <p:spPr>
          <a:xfrm>
            <a:off x="433995" y="2615222"/>
            <a:ext cx="4560094" cy="461665"/>
          </a:xfrm>
          <a:prstGeom prst="rect">
            <a:avLst/>
          </a:prstGeom>
        </p:spPr>
        <p:txBody>
          <a:bodyPr wrap="none">
            <a:spAutoFit/>
          </a:bodyPr>
          <a:lstStyle/>
          <a:p>
            <a:pPr lvl="0">
              <a:spcBef>
                <a:spcPct val="0"/>
              </a:spcBef>
              <a:defRPr/>
            </a:pPr>
            <a:r>
              <a:rPr lang="pt-BR" sz="2400" b="1" dirty="0"/>
              <a:t>Dos conteúdos deste livro na web:</a:t>
            </a:r>
          </a:p>
        </p:txBody>
      </p:sp>
      <p:sp>
        <p:nvSpPr>
          <p:cNvPr id="25" name="Retângulo 24"/>
          <p:cNvSpPr/>
          <p:nvPr/>
        </p:nvSpPr>
        <p:spPr>
          <a:xfrm>
            <a:off x="428604" y="3842117"/>
            <a:ext cx="6002734" cy="461665"/>
          </a:xfrm>
          <a:prstGeom prst="rect">
            <a:avLst/>
          </a:prstGeom>
        </p:spPr>
        <p:txBody>
          <a:bodyPr wrap="none">
            <a:spAutoFit/>
          </a:bodyPr>
          <a:lstStyle/>
          <a:p>
            <a:pPr lvl="0">
              <a:spcBef>
                <a:spcPct val="0"/>
              </a:spcBef>
              <a:defRPr/>
            </a:pPr>
            <a:r>
              <a:rPr lang="pt-BR" sz="2400" b="1" dirty="0"/>
              <a:t>Das perguntas e respostas deste livro na web:</a:t>
            </a:r>
          </a:p>
        </p:txBody>
      </p:sp>
      <p:sp>
        <p:nvSpPr>
          <p:cNvPr id="26" name="Retângulo 25"/>
          <p:cNvSpPr/>
          <p:nvPr/>
        </p:nvSpPr>
        <p:spPr>
          <a:xfrm>
            <a:off x="427491" y="5041515"/>
            <a:ext cx="6003847" cy="1569660"/>
          </a:xfrm>
          <a:prstGeom prst="rect">
            <a:avLst/>
          </a:prstGeom>
        </p:spPr>
        <p:txBody>
          <a:bodyPr wrap="square">
            <a:spAutoFit/>
          </a:bodyPr>
          <a:lstStyle/>
          <a:p>
            <a:pPr>
              <a:spcBef>
                <a:spcPct val="0"/>
              </a:spcBef>
              <a:defRPr/>
            </a:pPr>
            <a:r>
              <a:rPr lang="pt-BR" sz="2400" b="1" dirty="0"/>
              <a:t>Do programa em Java e outros projetos que  além do conteúdo do livro, tem uma bateria de exercícios que complementam a totalidade da aprendizagem</a:t>
            </a:r>
            <a:r>
              <a:rPr lang="pt-BR" sz="2400" b="1" dirty="0" smtClean="0"/>
              <a:t>:</a:t>
            </a:r>
            <a:endParaRPr lang="pt-BR" sz="2400" b="1" dirty="0"/>
          </a:p>
        </p:txBody>
      </p:sp>
      <p:sp>
        <p:nvSpPr>
          <p:cNvPr id="27" name="Título 1"/>
          <p:cNvSpPr txBox="1">
            <a:spLocks/>
          </p:cNvSpPr>
          <p:nvPr/>
        </p:nvSpPr>
        <p:spPr>
          <a:xfrm>
            <a:off x="1347489" y="8036113"/>
            <a:ext cx="5146509" cy="516837"/>
          </a:xfrm>
          <a:prstGeom prst="rect">
            <a:avLst/>
          </a:prstGeom>
        </p:spPr>
        <p:txBody>
          <a:bodyPr vert="horz" lIns="91440" tIns="45720" rIns="91440" bIns="45720" rtlCol="0" anchor="ctr" anchorCtr="0">
            <a:noAutofit/>
          </a:bodyPr>
          <a:lstStyle/>
          <a:p>
            <a:pPr lvl="0" algn="just">
              <a:spcBef>
                <a:spcPct val="0"/>
              </a:spcBef>
              <a:defRPr/>
            </a:pPr>
            <a:r>
              <a:rPr lang="pt-BR" sz="1400" dirty="0" smtClean="0">
                <a:latin typeface="+mj-lt"/>
                <a:ea typeface="+mj-ea"/>
                <a:cs typeface="+mj-cs"/>
                <a:hlinkClick r:id="rId11"/>
              </a:rPr>
              <a:t>http://www.jmarysystems.com.br</a:t>
            </a:r>
            <a:endParaRPr lang="pt-BR" sz="1400" dirty="0" smtClean="0">
              <a:latin typeface="+mj-lt"/>
              <a:ea typeface="+mj-ea"/>
              <a:cs typeface="+mj-cs"/>
            </a:endParaRPr>
          </a:p>
          <a:p>
            <a:pPr lvl="0" algn="just">
              <a:spcBef>
                <a:spcPct val="0"/>
              </a:spcBef>
              <a:defRPr/>
            </a:pPr>
            <a:endParaRPr kumimoji="0" lang="pt-BR" sz="1400" i="0" u="none" strike="noStrike" kern="1200" cap="none" spc="0" normalizeH="0" baseline="0" noProof="0" dirty="0">
              <a:ln>
                <a:noFill/>
              </a:ln>
              <a:solidFill>
                <a:schemeClr val="tx1"/>
              </a:solidFill>
              <a:effectLst/>
              <a:uLnTx/>
              <a:uFillTx/>
              <a:latin typeface="+mj-lt"/>
              <a:ea typeface="+mj-ea"/>
              <a:cs typeface="+mj-cs"/>
            </a:endParaRPr>
          </a:p>
        </p:txBody>
      </p:sp>
      <p:pic>
        <p:nvPicPr>
          <p:cNvPr id="28" name="Picture 6" descr="Criação de sites | Desenvolvimento de sites - Agência Superix"/>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72094" y="7818933"/>
            <a:ext cx="700871" cy="700871"/>
          </a:xfrm>
          <a:prstGeom prst="rect">
            <a:avLst/>
          </a:prstGeom>
          <a:noFill/>
          <a:extLst>
            <a:ext uri="{909E8E84-426E-40DD-AFC4-6F175D3DCCD1}">
              <a14:hiddenFill xmlns:a14="http://schemas.microsoft.com/office/drawing/2010/main">
                <a:solidFill>
                  <a:srgbClr val="FFFFFF"/>
                </a:solidFill>
              </a14:hiddenFill>
            </a:ext>
          </a:extLst>
        </p:spPr>
      </p:pic>
      <p:sp>
        <p:nvSpPr>
          <p:cNvPr id="29" name="Retângulo 28"/>
          <p:cNvSpPr/>
          <p:nvPr/>
        </p:nvSpPr>
        <p:spPr>
          <a:xfrm>
            <a:off x="437827" y="7442517"/>
            <a:ext cx="2536464" cy="461665"/>
          </a:xfrm>
          <a:prstGeom prst="rect">
            <a:avLst/>
          </a:prstGeom>
        </p:spPr>
        <p:txBody>
          <a:bodyPr wrap="none">
            <a:spAutoFit/>
          </a:bodyPr>
          <a:lstStyle/>
          <a:p>
            <a:pPr lvl="0">
              <a:spcBef>
                <a:spcPct val="0"/>
              </a:spcBef>
              <a:defRPr/>
            </a:pPr>
            <a:r>
              <a:rPr lang="pt-BR" sz="2400" b="1" dirty="0" smtClean="0"/>
              <a:t>Visite-nos na web:</a:t>
            </a:r>
            <a:endParaRPr lang="pt-BR" sz="2400" b="1" dirty="0"/>
          </a:p>
        </p:txBody>
      </p:sp>
      <p:sp>
        <p:nvSpPr>
          <p:cNvPr id="3" name="Retângulo 2"/>
          <p:cNvSpPr/>
          <p:nvPr/>
        </p:nvSpPr>
        <p:spPr>
          <a:xfrm>
            <a:off x="263078" y="1022495"/>
            <a:ext cx="3967208" cy="461665"/>
          </a:xfrm>
          <a:prstGeom prst="rect">
            <a:avLst/>
          </a:prstGeom>
        </p:spPr>
        <p:txBody>
          <a:bodyPr wrap="square">
            <a:spAutoFit/>
          </a:bodyPr>
          <a:lstStyle/>
          <a:p>
            <a:pPr lvl="0">
              <a:spcBef>
                <a:spcPct val="0"/>
              </a:spcBef>
              <a:defRPr/>
            </a:pPr>
            <a:r>
              <a:rPr lang="pt-BR" sz="2400" dirty="0"/>
              <a:t>Informações complementares</a:t>
            </a:r>
          </a:p>
        </p:txBody>
      </p:sp>
      <p:sp>
        <p:nvSpPr>
          <p:cNvPr id="30" name="Retângulo 29"/>
          <p:cNvSpPr/>
          <p:nvPr/>
        </p:nvSpPr>
        <p:spPr>
          <a:xfrm>
            <a:off x="1378835" y="8735524"/>
            <a:ext cx="2007409" cy="307777"/>
          </a:xfrm>
          <a:prstGeom prst="rect">
            <a:avLst/>
          </a:prstGeom>
        </p:spPr>
        <p:txBody>
          <a:bodyPr wrap="none">
            <a:spAutoFit/>
          </a:bodyPr>
          <a:lstStyle/>
          <a:p>
            <a:pPr lvl="0">
              <a:spcBef>
                <a:spcPct val="0"/>
              </a:spcBef>
              <a:defRPr/>
            </a:pPr>
            <a:r>
              <a:rPr lang="pt-BR" sz="1400" dirty="0" smtClean="0">
                <a:latin typeface="+mj-lt"/>
                <a:hlinkClick r:id="rId12"/>
              </a:rPr>
              <a:t>jmarysystems@mail.com</a:t>
            </a:r>
            <a:endParaRPr lang="pt-BR" dirty="0">
              <a:latin typeface="+mj-lt"/>
            </a:endParaRPr>
          </a:p>
        </p:txBody>
      </p:sp>
      <p:pic>
        <p:nvPicPr>
          <p:cNvPr id="14" name="Imagem 13"/>
          <p:cNvPicPr>
            <a:picLocks noChangeAspect="1"/>
          </p:cNvPicPr>
          <p:nvPr/>
        </p:nvPicPr>
        <p:blipFill rotWithShape="1">
          <a:blip r:embed="rId13"/>
          <a:srcRect l="9587" t="9653" r="16493" b="13068"/>
          <a:stretch/>
        </p:blipFill>
        <p:spPr>
          <a:xfrm>
            <a:off x="548680" y="8614509"/>
            <a:ext cx="756605" cy="790996"/>
          </a:xfrm>
          <a:prstGeom prst="rect">
            <a:avLst/>
          </a:prstGeom>
        </p:spPr>
      </p:pic>
    </p:spTree>
    <p:extLst>
      <p:ext uri="{BB962C8B-B14F-4D97-AF65-F5344CB8AC3E}">
        <p14:creationId xmlns:p14="http://schemas.microsoft.com/office/powerpoint/2010/main" val="173794705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3" action="ppaction://hlinksldjump"/>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5"/>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r>
              <a:rPr lang="pt-BR" sz="1400" b="1" dirty="0"/>
              <a:t>Processador híbrido</a:t>
            </a:r>
          </a:p>
          <a:p>
            <a:pPr fontAlgn="base"/>
            <a:r>
              <a:rPr lang="pt-BR" sz="1400" dirty="0"/>
              <a:t>Existem também os processadores híbridos, que utilizam a tecnologia RISC para conjuntos de instruções menores e SISC para instruções mais complexas.</a:t>
            </a:r>
          </a:p>
        </p:txBody>
      </p:sp>
      <p:grpSp>
        <p:nvGrpSpPr>
          <p:cNvPr id="6" name="Grupo 5"/>
          <p:cNvGrpSpPr/>
          <p:nvPr/>
        </p:nvGrpSpPr>
        <p:grpSpPr>
          <a:xfrm>
            <a:off x="6348841" y="1532888"/>
            <a:ext cx="450850" cy="8028624"/>
            <a:chOff x="6348841" y="1532888"/>
            <a:chExt cx="450850" cy="8028624"/>
          </a:xfrm>
        </p:grpSpPr>
        <p:sp>
          <p:nvSpPr>
            <p:cNvPr id="22" name="Retângulo de cantos arredondados 21"/>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lang="pt-BR" b="1" dirty="0" smtClean="0"/>
                <a:t>                                                ARQUITETURAS </a:t>
              </a:r>
              <a:r>
                <a:rPr lang="pt-BR" b="1" dirty="0"/>
                <a:t>RISC E CISC, </a:t>
              </a:r>
              <a:r>
                <a:rPr lang="pt-BR" b="1" i="1" dirty="0"/>
                <a:t>PIPELINE</a:t>
              </a:r>
              <a:endParaRPr lang="pt-BR" dirty="0"/>
            </a:p>
          </p:txBody>
        </p:sp>
        <p:pic>
          <p:nvPicPr>
            <p:cNvPr id="23" name="Imagem 22"/>
            <p:cNvPicPr>
              <a:picLocks noChangeAspect="1"/>
            </p:cNvPicPr>
            <p:nvPr/>
          </p:nvPicPr>
          <p:blipFill>
            <a:blip r:embed="rId6"/>
            <a:stretch>
              <a:fillRect/>
            </a:stretch>
          </p:blipFill>
          <p:spPr>
            <a:xfrm rot="5400000">
              <a:off x="6010271" y="1978961"/>
              <a:ext cx="1123541" cy="422103"/>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1" name="Título 1"/>
          <p:cNvSpPr txBox="1">
            <a:spLocks/>
          </p:cNvSpPr>
          <p:nvPr/>
        </p:nvSpPr>
        <p:spPr>
          <a:xfrm>
            <a:off x="1484785" y="0"/>
            <a:ext cx="3793146" cy="97502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2500" b="1" dirty="0"/>
              <a:t>Organização e Arquitetura </a:t>
            </a:r>
            <a:r>
              <a:rPr lang="pt-BR" sz="2500" b="1" dirty="0" smtClean="0"/>
              <a:t>  de Computadores</a:t>
            </a:r>
            <a:endParaRPr lang="pt-BR" sz="2500" b="1" dirty="0"/>
          </a:p>
        </p:txBody>
      </p:sp>
      <p:grpSp>
        <p:nvGrpSpPr>
          <p:cNvPr id="2" name="Grupo 1"/>
          <p:cNvGrpSpPr/>
          <p:nvPr/>
        </p:nvGrpSpPr>
        <p:grpSpPr>
          <a:xfrm>
            <a:off x="303101" y="1051243"/>
            <a:ext cx="4206019" cy="380115"/>
            <a:chOff x="303101" y="1051243"/>
            <a:chExt cx="4206019" cy="380115"/>
          </a:xfrm>
        </p:grpSpPr>
        <p:sp>
          <p:nvSpPr>
            <p:cNvPr id="19" name="Retângulo de cantos arredondados 18"/>
            <p:cNvSpPr/>
            <p:nvPr/>
          </p:nvSpPr>
          <p:spPr>
            <a:xfrm>
              <a:off x="303101" y="1059557"/>
              <a:ext cx="4206019"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20" name="Retângulo de cantos arredondados 19"/>
            <p:cNvSpPr/>
            <p:nvPr/>
          </p:nvSpPr>
          <p:spPr>
            <a:xfrm>
              <a:off x="895349" y="1051243"/>
              <a:ext cx="3541763"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450" dirty="0"/>
                <a:t>Organização de sistemas de computadores</a:t>
              </a:r>
              <a:endParaRPr lang="pt-BR" sz="1450" dirty="0"/>
            </a:p>
          </p:txBody>
        </p:sp>
        <p:pic>
          <p:nvPicPr>
            <p:cNvPr id="24" name="Imagem 23"/>
            <p:cNvPicPr>
              <a:picLocks noChangeAspect="1"/>
            </p:cNvPicPr>
            <p:nvPr/>
          </p:nvPicPr>
          <p:blipFill>
            <a:blip r:embed="rId7"/>
            <a:stretch>
              <a:fillRect/>
            </a:stretch>
          </p:blipFill>
          <p:spPr>
            <a:xfrm>
              <a:off x="359837" y="1064975"/>
              <a:ext cx="494678" cy="358069"/>
            </a:xfrm>
            <a:prstGeom prst="rect">
              <a:avLst/>
            </a:prstGeom>
          </p:spPr>
        </p:pic>
      </p:grpSp>
      <p:pic>
        <p:nvPicPr>
          <p:cNvPr id="3" name="Imagem 2"/>
          <p:cNvPicPr>
            <a:picLocks noChangeAspect="1"/>
          </p:cNvPicPr>
          <p:nvPr/>
        </p:nvPicPr>
        <p:blipFill>
          <a:blip r:embed="rId8"/>
          <a:stretch>
            <a:fillRect/>
          </a:stretch>
        </p:blipFill>
        <p:spPr>
          <a:xfrm>
            <a:off x="1030421" y="2936776"/>
            <a:ext cx="4573727" cy="2503865"/>
          </a:xfrm>
          <a:prstGeom prst="rect">
            <a:avLst/>
          </a:prstGeom>
        </p:spPr>
      </p:pic>
    </p:spTree>
    <p:extLst>
      <p:ext uri="{BB962C8B-B14F-4D97-AF65-F5344CB8AC3E}">
        <p14:creationId xmlns:p14="http://schemas.microsoft.com/office/powerpoint/2010/main" val="1433461750"/>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3" action="ppaction://hlinksldjump"/>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5"/>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r>
              <a:rPr lang="pt-BR" sz="1400" b="1" i="1" dirty="0"/>
              <a:t>Pipeline</a:t>
            </a:r>
            <a:endParaRPr lang="pt-BR" sz="1400" b="1" dirty="0"/>
          </a:p>
          <a:p>
            <a:pPr fontAlgn="base"/>
            <a:r>
              <a:rPr lang="pt-BR" sz="1400" dirty="0"/>
              <a:t>O conceito </a:t>
            </a:r>
            <a:r>
              <a:rPr lang="pt-BR" sz="1400" b="1" i="1" dirty="0"/>
              <a:t>pipeline</a:t>
            </a:r>
            <a:r>
              <a:rPr lang="pt-BR" sz="1400" dirty="0"/>
              <a:t> (ou paralelismo) surgiu com os processadores MIPS, capazes de emitir milhões de instruções por segundo. </a:t>
            </a:r>
            <a:endParaRPr lang="pt-BR" sz="1400" dirty="0" smtClean="0"/>
          </a:p>
          <a:p>
            <a:pPr fontAlgn="base"/>
            <a:endParaRPr lang="pt-BR" sz="1400" dirty="0"/>
          </a:p>
          <a:p>
            <a:pPr fontAlgn="base"/>
            <a:r>
              <a:rPr lang="pt-BR" sz="1400" dirty="0" smtClean="0"/>
              <a:t>Com </a:t>
            </a:r>
            <a:r>
              <a:rPr lang="pt-BR" sz="1400" dirty="0"/>
              <a:t>essa quantidade de processos, foi necessário paralelizar as atividades do computador. </a:t>
            </a:r>
            <a:endParaRPr lang="pt-BR" sz="1400" dirty="0" smtClean="0"/>
          </a:p>
          <a:p>
            <a:pPr fontAlgn="base"/>
            <a:endParaRPr lang="pt-BR" sz="1400" dirty="0"/>
          </a:p>
          <a:p>
            <a:pPr fontAlgn="base"/>
            <a:r>
              <a:rPr lang="pt-BR" sz="1400" dirty="0" smtClean="0"/>
              <a:t>As </a:t>
            </a:r>
            <a:r>
              <a:rPr lang="pt-BR" sz="1400" dirty="0"/>
              <a:t>instruções passaram a ser executadas de acordo com a disponibilidade de determinado recurso da CPU, em vez de seguir uma ordem obrigatória</a:t>
            </a:r>
            <a:r>
              <a:rPr lang="pt-BR" sz="1400" dirty="0" smtClean="0"/>
              <a:t>.</a:t>
            </a:r>
          </a:p>
          <a:p>
            <a:pPr fontAlgn="base"/>
            <a:endParaRPr lang="pt-BR" sz="1400" dirty="0"/>
          </a:p>
          <a:p>
            <a:pPr fontAlgn="base"/>
            <a:r>
              <a:rPr lang="pt-BR" sz="1400" dirty="0"/>
              <a:t>Vamos usar um exemplo simples para melhor compreensão: três pessoas precisam tomar banho, vestir-se e ir para o trabalho. </a:t>
            </a:r>
            <a:endParaRPr lang="pt-BR" sz="1400" dirty="0" smtClean="0"/>
          </a:p>
          <a:p>
            <a:pPr fontAlgn="base"/>
            <a:endParaRPr lang="pt-BR" sz="1400" dirty="0"/>
          </a:p>
          <a:p>
            <a:pPr fontAlgn="base"/>
            <a:r>
              <a:rPr lang="pt-BR" sz="1400" dirty="0" smtClean="0"/>
              <a:t>Cada </a:t>
            </a:r>
            <a:r>
              <a:rPr lang="pt-BR" sz="1400" dirty="0"/>
              <a:t>uma leva cerca de 40 minutos para realizar esse processo e o tempo total para que todas terminem é de duas horas. </a:t>
            </a:r>
            <a:endParaRPr lang="pt-BR" sz="1400" dirty="0" smtClean="0"/>
          </a:p>
          <a:p>
            <a:pPr fontAlgn="base"/>
            <a:endParaRPr lang="pt-BR" sz="1400" dirty="0"/>
          </a:p>
          <a:p>
            <a:pPr fontAlgn="base"/>
            <a:r>
              <a:rPr lang="pt-BR" sz="1400" dirty="0" smtClean="0"/>
              <a:t>O </a:t>
            </a:r>
            <a:r>
              <a:rPr lang="pt-BR" sz="1400" dirty="0"/>
              <a:t>conceito de paralelismo sugere que quando a primeira pessoa terminar o banho a segunda já deve iniciar o seu banho. </a:t>
            </a:r>
            <a:endParaRPr lang="pt-BR" sz="1400" dirty="0" smtClean="0"/>
          </a:p>
          <a:p>
            <a:pPr fontAlgn="base"/>
            <a:endParaRPr lang="pt-BR" sz="1400" dirty="0"/>
          </a:p>
          <a:p>
            <a:pPr fontAlgn="base"/>
            <a:r>
              <a:rPr lang="pt-BR" sz="1400" dirty="0" smtClean="0"/>
              <a:t>Em </a:t>
            </a:r>
            <a:r>
              <a:rPr lang="pt-BR" sz="1400" dirty="0"/>
              <a:t>resumo, conforme cada parte do processo vai sendo liberada já vai sendo preenchida por outro</a:t>
            </a:r>
            <a:r>
              <a:rPr lang="pt-BR" sz="1400" dirty="0" smtClean="0"/>
              <a:t>.</a:t>
            </a:r>
          </a:p>
          <a:p>
            <a:pPr fontAlgn="base"/>
            <a:endParaRPr lang="pt-BR" sz="1400" dirty="0"/>
          </a:p>
          <a:p>
            <a:pPr fontAlgn="base"/>
            <a:r>
              <a:rPr lang="pt-BR" sz="1400" dirty="0"/>
              <a:t>O paralelismo pode ocorrer de duas maneiras: a </a:t>
            </a:r>
            <a:r>
              <a:rPr lang="pt-BR" sz="1400" b="1" dirty="0"/>
              <a:t>nível de instrução</a:t>
            </a:r>
            <a:r>
              <a:rPr lang="pt-BR" sz="1400" dirty="0"/>
              <a:t> e a </a:t>
            </a:r>
            <a:r>
              <a:rPr lang="pt-BR" sz="1400" b="1" dirty="0"/>
              <a:t>nível de processador</a:t>
            </a:r>
            <a:r>
              <a:rPr lang="pt-BR" sz="1400" dirty="0"/>
              <a:t>.</a:t>
            </a:r>
          </a:p>
        </p:txBody>
      </p:sp>
      <p:grpSp>
        <p:nvGrpSpPr>
          <p:cNvPr id="6" name="Grupo 5"/>
          <p:cNvGrpSpPr/>
          <p:nvPr/>
        </p:nvGrpSpPr>
        <p:grpSpPr>
          <a:xfrm>
            <a:off x="6348841" y="1532888"/>
            <a:ext cx="450850" cy="8028624"/>
            <a:chOff x="6348841" y="1532888"/>
            <a:chExt cx="450850" cy="8028624"/>
          </a:xfrm>
        </p:grpSpPr>
        <p:sp>
          <p:nvSpPr>
            <p:cNvPr id="22" name="Retângulo de cantos arredondados 21"/>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lang="pt-BR" b="1" dirty="0" smtClean="0"/>
                <a:t>                                                ARQUITETURAS </a:t>
              </a:r>
              <a:r>
                <a:rPr lang="pt-BR" b="1" dirty="0"/>
                <a:t>RISC E CISC, </a:t>
              </a:r>
              <a:r>
                <a:rPr lang="pt-BR" b="1" i="1" dirty="0"/>
                <a:t>PIPELINE</a:t>
              </a:r>
              <a:endParaRPr lang="pt-BR" dirty="0"/>
            </a:p>
          </p:txBody>
        </p:sp>
        <p:pic>
          <p:nvPicPr>
            <p:cNvPr id="23" name="Imagem 22"/>
            <p:cNvPicPr>
              <a:picLocks noChangeAspect="1"/>
            </p:cNvPicPr>
            <p:nvPr/>
          </p:nvPicPr>
          <p:blipFill>
            <a:blip r:embed="rId6"/>
            <a:stretch>
              <a:fillRect/>
            </a:stretch>
          </p:blipFill>
          <p:spPr>
            <a:xfrm rot="5400000">
              <a:off x="6010271" y="1978961"/>
              <a:ext cx="1123541" cy="422103"/>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1" name="Título 1"/>
          <p:cNvSpPr txBox="1">
            <a:spLocks/>
          </p:cNvSpPr>
          <p:nvPr/>
        </p:nvSpPr>
        <p:spPr>
          <a:xfrm>
            <a:off x="1484785" y="0"/>
            <a:ext cx="3793146" cy="97502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2500" b="1" dirty="0"/>
              <a:t>Organização e Arquitetura </a:t>
            </a:r>
            <a:r>
              <a:rPr lang="pt-BR" sz="2500" b="1" dirty="0" smtClean="0"/>
              <a:t>  de Computadores</a:t>
            </a:r>
            <a:endParaRPr lang="pt-BR" sz="2500" b="1" dirty="0"/>
          </a:p>
        </p:txBody>
      </p:sp>
      <p:grpSp>
        <p:nvGrpSpPr>
          <p:cNvPr id="2" name="Grupo 1"/>
          <p:cNvGrpSpPr/>
          <p:nvPr/>
        </p:nvGrpSpPr>
        <p:grpSpPr>
          <a:xfrm>
            <a:off x="303101" y="1051243"/>
            <a:ext cx="4206019" cy="380115"/>
            <a:chOff x="303101" y="1051243"/>
            <a:chExt cx="4206019" cy="380115"/>
          </a:xfrm>
        </p:grpSpPr>
        <p:sp>
          <p:nvSpPr>
            <p:cNvPr id="19" name="Retângulo de cantos arredondados 18"/>
            <p:cNvSpPr/>
            <p:nvPr/>
          </p:nvSpPr>
          <p:spPr>
            <a:xfrm>
              <a:off x="303101" y="1059557"/>
              <a:ext cx="4206019"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20" name="Retângulo de cantos arredondados 19"/>
            <p:cNvSpPr/>
            <p:nvPr/>
          </p:nvSpPr>
          <p:spPr>
            <a:xfrm>
              <a:off x="895349" y="1051243"/>
              <a:ext cx="3541763"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450" dirty="0"/>
                <a:t>Organização de sistemas de computadores</a:t>
              </a:r>
              <a:endParaRPr lang="pt-BR" sz="1450" dirty="0"/>
            </a:p>
          </p:txBody>
        </p:sp>
        <p:pic>
          <p:nvPicPr>
            <p:cNvPr id="24" name="Imagem 23"/>
            <p:cNvPicPr>
              <a:picLocks noChangeAspect="1"/>
            </p:cNvPicPr>
            <p:nvPr/>
          </p:nvPicPr>
          <p:blipFill>
            <a:blip r:embed="rId7"/>
            <a:stretch>
              <a:fillRect/>
            </a:stretch>
          </p:blipFill>
          <p:spPr>
            <a:xfrm>
              <a:off x="359837" y="1064975"/>
              <a:ext cx="494678" cy="358069"/>
            </a:xfrm>
            <a:prstGeom prst="rect">
              <a:avLst/>
            </a:prstGeom>
          </p:spPr>
        </p:pic>
      </p:grpSp>
    </p:spTree>
    <p:extLst>
      <p:ext uri="{BB962C8B-B14F-4D97-AF65-F5344CB8AC3E}">
        <p14:creationId xmlns:p14="http://schemas.microsoft.com/office/powerpoint/2010/main" val="290025874"/>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3" action="ppaction://hlinksldjump"/>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5"/>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r>
              <a:rPr lang="pt-BR" sz="1400" b="1" dirty="0"/>
              <a:t>Paralelismo em nível de instrução</a:t>
            </a:r>
          </a:p>
          <a:p>
            <a:pPr fontAlgn="base"/>
            <a:r>
              <a:rPr lang="pt-BR" sz="1400" dirty="0"/>
              <a:t>Explora cada instrução individualmente, otimizando as operações por segundo. Esta execução também pode ser dividida em várias partes, passando por diversos estágios até ser concluída</a:t>
            </a:r>
            <a:r>
              <a:rPr lang="pt-BR" sz="1400" dirty="0" smtClean="0"/>
              <a:t>.</a:t>
            </a:r>
          </a:p>
          <a:p>
            <a:pPr fontAlgn="base"/>
            <a:endParaRPr lang="pt-BR" sz="1400" dirty="0"/>
          </a:p>
          <a:p>
            <a:pPr fontAlgn="base"/>
            <a:endParaRPr lang="pt-BR" sz="1400" dirty="0"/>
          </a:p>
        </p:txBody>
      </p:sp>
      <p:grpSp>
        <p:nvGrpSpPr>
          <p:cNvPr id="6" name="Grupo 5"/>
          <p:cNvGrpSpPr/>
          <p:nvPr/>
        </p:nvGrpSpPr>
        <p:grpSpPr>
          <a:xfrm>
            <a:off x="6348841" y="1532888"/>
            <a:ext cx="450850" cy="8028624"/>
            <a:chOff x="6348841" y="1532888"/>
            <a:chExt cx="450850" cy="8028624"/>
          </a:xfrm>
        </p:grpSpPr>
        <p:sp>
          <p:nvSpPr>
            <p:cNvPr id="22" name="Retângulo de cantos arredondados 21"/>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lang="pt-BR" b="1" dirty="0" smtClean="0"/>
                <a:t>                                                ARQUITETURAS RISC E CISC, </a:t>
              </a:r>
              <a:r>
                <a:rPr lang="pt-BR" b="1" i="1" dirty="0" smtClean="0"/>
                <a:t>PIPELINE</a:t>
              </a:r>
              <a:endParaRPr lang="pt-BR" dirty="0"/>
            </a:p>
          </p:txBody>
        </p:sp>
        <p:pic>
          <p:nvPicPr>
            <p:cNvPr id="23" name="Imagem 22"/>
            <p:cNvPicPr>
              <a:picLocks noChangeAspect="1"/>
            </p:cNvPicPr>
            <p:nvPr/>
          </p:nvPicPr>
          <p:blipFill>
            <a:blip r:embed="rId6"/>
            <a:stretch>
              <a:fillRect/>
            </a:stretch>
          </p:blipFill>
          <p:spPr>
            <a:xfrm rot="5400000">
              <a:off x="6010271" y="1978961"/>
              <a:ext cx="1123541" cy="422103"/>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1" name="Título 1"/>
          <p:cNvSpPr txBox="1">
            <a:spLocks/>
          </p:cNvSpPr>
          <p:nvPr/>
        </p:nvSpPr>
        <p:spPr>
          <a:xfrm>
            <a:off x="1484785" y="0"/>
            <a:ext cx="3793146" cy="97502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2500" b="1" dirty="0"/>
              <a:t>Organização e Arquitetura </a:t>
            </a:r>
            <a:r>
              <a:rPr lang="pt-BR" sz="2500" b="1" dirty="0" smtClean="0"/>
              <a:t>  de Computadores</a:t>
            </a:r>
            <a:endParaRPr lang="pt-BR" sz="2500" b="1" dirty="0"/>
          </a:p>
        </p:txBody>
      </p:sp>
      <p:grpSp>
        <p:nvGrpSpPr>
          <p:cNvPr id="2" name="Grupo 1"/>
          <p:cNvGrpSpPr/>
          <p:nvPr/>
        </p:nvGrpSpPr>
        <p:grpSpPr>
          <a:xfrm>
            <a:off x="303101" y="1051243"/>
            <a:ext cx="4206019" cy="380115"/>
            <a:chOff x="303101" y="1051243"/>
            <a:chExt cx="4206019" cy="380115"/>
          </a:xfrm>
        </p:grpSpPr>
        <p:sp>
          <p:nvSpPr>
            <p:cNvPr id="19" name="Retângulo de cantos arredondados 18"/>
            <p:cNvSpPr/>
            <p:nvPr/>
          </p:nvSpPr>
          <p:spPr>
            <a:xfrm>
              <a:off x="303101" y="1059557"/>
              <a:ext cx="4206019"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20" name="Retângulo de cantos arredondados 19"/>
            <p:cNvSpPr/>
            <p:nvPr/>
          </p:nvSpPr>
          <p:spPr>
            <a:xfrm>
              <a:off x="895349" y="1051243"/>
              <a:ext cx="3541763"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450" dirty="0"/>
                <a:t>Organização de sistemas de computadores</a:t>
              </a:r>
              <a:endParaRPr lang="pt-BR" sz="1450" dirty="0"/>
            </a:p>
          </p:txBody>
        </p:sp>
        <p:pic>
          <p:nvPicPr>
            <p:cNvPr id="24" name="Imagem 23"/>
            <p:cNvPicPr>
              <a:picLocks noChangeAspect="1"/>
            </p:cNvPicPr>
            <p:nvPr/>
          </p:nvPicPr>
          <p:blipFill>
            <a:blip r:embed="rId7"/>
            <a:stretch>
              <a:fillRect/>
            </a:stretch>
          </p:blipFill>
          <p:spPr>
            <a:xfrm>
              <a:off x="359837" y="1064975"/>
              <a:ext cx="494678" cy="358069"/>
            </a:xfrm>
            <a:prstGeom prst="rect">
              <a:avLst/>
            </a:prstGeom>
          </p:spPr>
        </p:pic>
      </p:grpSp>
      <p:pic>
        <p:nvPicPr>
          <p:cNvPr id="3" name="Imagem 2"/>
          <p:cNvPicPr>
            <a:picLocks noChangeAspect="1"/>
          </p:cNvPicPr>
          <p:nvPr/>
        </p:nvPicPr>
        <p:blipFill>
          <a:blip r:embed="rId8"/>
          <a:stretch>
            <a:fillRect/>
          </a:stretch>
        </p:blipFill>
        <p:spPr>
          <a:xfrm>
            <a:off x="461796" y="2864768"/>
            <a:ext cx="5724079" cy="2980890"/>
          </a:xfrm>
          <a:prstGeom prst="rect">
            <a:avLst/>
          </a:prstGeom>
        </p:spPr>
      </p:pic>
    </p:spTree>
    <p:extLst>
      <p:ext uri="{BB962C8B-B14F-4D97-AF65-F5344CB8AC3E}">
        <p14:creationId xmlns:p14="http://schemas.microsoft.com/office/powerpoint/2010/main" val="1096883521"/>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3" action="ppaction://hlinksldjump"/>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5"/>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r>
              <a:rPr lang="pt-BR" sz="1400" dirty="0" smtClean="0"/>
              <a:t>Modelo </a:t>
            </a:r>
            <a:r>
              <a:rPr lang="pt-BR" sz="1400" dirty="0"/>
              <a:t>de </a:t>
            </a:r>
            <a:r>
              <a:rPr lang="pt-BR" sz="1400" i="1" dirty="0"/>
              <a:t>pipeline</a:t>
            </a:r>
            <a:r>
              <a:rPr lang="pt-BR" sz="1400" dirty="0"/>
              <a:t> com cinco estágios</a:t>
            </a:r>
            <a:r>
              <a:rPr lang="pt-BR" sz="1400" dirty="0" smtClean="0"/>
              <a:t>:</a:t>
            </a:r>
          </a:p>
          <a:p>
            <a:pPr fontAlgn="base"/>
            <a:endParaRPr lang="pt-BR" sz="1400" dirty="0"/>
          </a:p>
          <a:p>
            <a:pPr fontAlgn="base"/>
            <a:r>
              <a:rPr lang="pt-BR" sz="1400" b="1" dirty="0"/>
              <a:t>Estágio 1</a:t>
            </a:r>
          </a:p>
          <a:p>
            <a:pPr fontAlgn="base"/>
            <a:r>
              <a:rPr lang="pt-BR" sz="1400" dirty="0"/>
              <a:t>Obtém a instrução e a coloca no </a:t>
            </a:r>
            <a:r>
              <a:rPr lang="pt-BR" sz="1400" b="1" dirty="0"/>
              <a:t>buffer</a:t>
            </a:r>
            <a:r>
              <a:rPr lang="pt-BR" sz="1400" dirty="0"/>
              <a:t>;</a:t>
            </a:r>
          </a:p>
          <a:p>
            <a:pPr fontAlgn="base"/>
            <a:endParaRPr lang="pt-BR" sz="1400" dirty="0" smtClean="0"/>
          </a:p>
          <a:p>
            <a:pPr fontAlgn="base"/>
            <a:r>
              <a:rPr lang="pt-BR" sz="1400" b="1" dirty="0"/>
              <a:t>Estágio 2</a:t>
            </a:r>
          </a:p>
          <a:p>
            <a:pPr fontAlgn="base"/>
            <a:r>
              <a:rPr lang="pt-BR" sz="1400" dirty="0"/>
              <a:t>Decodifica a instrução e determina os especificadores do comando;</a:t>
            </a:r>
          </a:p>
          <a:p>
            <a:pPr fontAlgn="base"/>
            <a:endParaRPr lang="pt-BR" sz="1400" dirty="0" smtClean="0"/>
          </a:p>
          <a:p>
            <a:pPr fontAlgn="base"/>
            <a:r>
              <a:rPr lang="pt-BR" sz="1400" b="1" dirty="0"/>
              <a:t>Estágio 3</a:t>
            </a:r>
          </a:p>
          <a:p>
            <a:pPr fontAlgn="base"/>
            <a:r>
              <a:rPr lang="pt-BR" sz="1400" dirty="0"/>
              <a:t>Calcula o endereço dos operandos e os busca;</a:t>
            </a:r>
          </a:p>
          <a:p>
            <a:pPr fontAlgn="base"/>
            <a:endParaRPr lang="pt-BR" sz="1400" dirty="0" smtClean="0"/>
          </a:p>
          <a:p>
            <a:pPr fontAlgn="base"/>
            <a:r>
              <a:rPr lang="pt-BR" sz="1400" b="1" dirty="0"/>
              <a:t>Estágio 4</a:t>
            </a:r>
          </a:p>
          <a:p>
            <a:pPr fontAlgn="base"/>
            <a:r>
              <a:rPr lang="pt-BR" sz="1400" dirty="0"/>
              <a:t>Executa a instrução;</a:t>
            </a:r>
          </a:p>
          <a:p>
            <a:pPr fontAlgn="base"/>
            <a:endParaRPr lang="pt-BR" sz="1400" dirty="0" smtClean="0"/>
          </a:p>
          <a:p>
            <a:pPr fontAlgn="base"/>
            <a:r>
              <a:rPr lang="pt-BR" sz="1400" b="1" dirty="0"/>
              <a:t>Estágio 5</a:t>
            </a:r>
          </a:p>
          <a:p>
            <a:pPr fontAlgn="base"/>
            <a:r>
              <a:rPr lang="pt-BR" sz="1400" dirty="0"/>
              <a:t>Armazena o resultado na memória.</a:t>
            </a:r>
          </a:p>
          <a:p>
            <a:pPr fontAlgn="base"/>
            <a:endParaRPr lang="pt-BR" sz="1400" dirty="0" smtClean="0"/>
          </a:p>
          <a:p>
            <a:pPr fontAlgn="base"/>
            <a:r>
              <a:rPr lang="pt-BR" sz="1400" dirty="0" smtClean="0"/>
              <a:t>Podemos </a:t>
            </a:r>
            <a:r>
              <a:rPr lang="pt-BR" sz="1400" dirty="0"/>
              <a:t>ver que essa divisão em partes permite que conforme as instruções forem processadas as demais venham preenchendo o espaço</a:t>
            </a:r>
            <a:r>
              <a:rPr lang="pt-BR" sz="1400" dirty="0" smtClean="0"/>
              <a:t>.</a:t>
            </a:r>
          </a:p>
          <a:p>
            <a:pPr fontAlgn="base"/>
            <a:endParaRPr lang="pt-BR" sz="1400" dirty="0"/>
          </a:p>
          <a:p>
            <a:pPr fontAlgn="base"/>
            <a:r>
              <a:rPr lang="pt-BR" sz="1400" b="1" dirty="0"/>
              <a:t>Buffer é uma pequena área da memória ultrarrápida, utilizada para armazenar informações importantes temporariamente</a:t>
            </a:r>
            <a:r>
              <a:rPr lang="pt-BR" sz="1400" b="1" dirty="0" smtClean="0"/>
              <a:t>.</a:t>
            </a:r>
          </a:p>
          <a:p>
            <a:pPr fontAlgn="base"/>
            <a:endParaRPr lang="pt-BR" sz="1400" dirty="0"/>
          </a:p>
          <a:p>
            <a:pPr fontAlgn="base"/>
            <a:r>
              <a:rPr lang="pt-BR" sz="1400" dirty="0"/>
              <a:t>Quando se trata de processamento em larga escala, o melhor conceito de paralelismo a ser utilizado em nível de processador, ou seja, processadores com maior capacidade de executar corretamente essa função. Para uma grande demanda utilizam-se computadores paralelos ou computadores construídos com diversas CPUs (multiprocessadores).</a:t>
            </a:r>
            <a:endParaRPr lang="pt-BR" sz="1400" dirty="0"/>
          </a:p>
          <a:p>
            <a:pPr fontAlgn="base"/>
            <a:endParaRPr lang="pt-BR" sz="1400" dirty="0"/>
          </a:p>
        </p:txBody>
      </p:sp>
      <p:grpSp>
        <p:nvGrpSpPr>
          <p:cNvPr id="6" name="Grupo 5"/>
          <p:cNvGrpSpPr/>
          <p:nvPr/>
        </p:nvGrpSpPr>
        <p:grpSpPr>
          <a:xfrm>
            <a:off x="6348841" y="1532888"/>
            <a:ext cx="450850" cy="8028624"/>
            <a:chOff x="6348841" y="1532888"/>
            <a:chExt cx="450850" cy="8028624"/>
          </a:xfrm>
        </p:grpSpPr>
        <p:sp>
          <p:nvSpPr>
            <p:cNvPr id="22" name="Retângulo de cantos arredondados 21"/>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lang="pt-BR" b="1" dirty="0" smtClean="0"/>
                <a:t>                                                ARQUITETURAS RISC E CISC, </a:t>
              </a:r>
              <a:r>
                <a:rPr lang="pt-BR" b="1" i="1" dirty="0" smtClean="0"/>
                <a:t>PIPELINE</a:t>
              </a:r>
              <a:endParaRPr lang="pt-BR" dirty="0"/>
            </a:p>
          </p:txBody>
        </p:sp>
        <p:pic>
          <p:nvPicPr>
            <p:cNvPr id="23" name="Imagem 22"/>
            <p:cNvPicPr>
              <a:picLocks noChangeAspect="1"/>
            </p:cNvPicPr>
            <p:nvPr/>
          </p:nvPicPr>
          <p:blipFill>
            <a:blip r:embed="rId6"/>
            <a:stretch>
              <a:fillRect/>
            </a:stretch>
          </p:blipFill>
          <p:spPr>
            <a:xfrm rot="5400000">
              <a:off x="6010271" y="1978961"/>
              <a:ext cx="1123541" cy="422103"/>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1" name="Título 1"/>
          <p:cNvSpPr txBox="1">
            <a:spLocks/>
          </p:cNvSpPr>
          <p:nvPr/>
        </p:nvSpPr>
        <p:spPr>
          <a:xfrm>
            <a:off x="1484785" y="0"/>
            <a:ext cx="3793146" cy="97502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2500" b="1" dirty="0"/>
              <a:t>Organização e Arquitetura </a:t>
            </a:r>
            <a:r>
              <a:rPr lang="pt-BR" sz="2500" b="1" dirty="0" smtClean="0"/>
              <a:t>  de Computadores</a:t>
            </a:r>
            <a:endParaRPr lang="pt-BR" sz="2500" b="1" dirty="0"/>
          </a:p>
        </p:txBody>
      </p:sp>
      <p:grpSp>
        <p:nvGrpSpPr>
          <p:cNvPr id="2" name="Grupo 1"/>
          <p:cNvGrpSpPr/>
          <p:nvPr/>
        </p:nvGrpSpPr>
        <p:grpSpPr>
          <a:xfrm>
            <a:off x="303101" y="1051243"/>
            <a:ext cx="4206019" cy="380115"/>
            <a:chOff x="303101" y="1051243"/>
            <a:chExt cx="4206019" cy="380115"/>
          </a:xfrm>
        </p:grpSpPr>
        <p:sp>
          <p:nvSpPr>
            <p:cNvPr id="19" name="Retângulo de cantos arredondados 18"/>
            <p:cNvSpPr/>
            <p:nvPr/>
          </p:nvSpPr>
          <p:spPr>
            <a:xfrm>
              <a:off x="303101" y="1059557"/>
              <a:ext cx="4206019"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20" name="Retângulo de cantos arredondados 19"/>
            <p:cNvSpPr/>
            <p:nvPr/>
          </p:nvSpPr>
          <p:spPr>
            <a:xfrm>
              <a:off x="895349" y="1051243"/>
              <a:ext cx="3541763"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450" dirty="0"/>
                <a:t>Organização de sistemas de computadores</a:t>
              </a:r>
              <a:endParaRPr lang="pt-BR" sz="1450" dirty="0"/>
            </a:p>
          </p:txBody>
        </p:sp>
        <p:pic>
          <p:nvPicPr>
            <p:cNvPr id="24" name="Imagem 23"/>
            <p:cNvPicPr>
              <a:picLocks noChangeAspect="1"/>
            </p:cNvPicPr>
            <p:nvPr/>
          </p:nvPicPr>
          <p:blipFill>
            <a:blip r:embed="rId7"/>
            <a:stretch>
              <a:fillRect/>
            </a:stretch>
          </p:blipFill>
          <p:spPr>
            <a:xfrm>
              <a:off x="359837" y="1064975"/>
              <a:ext cx="494678" cy="358069"/>
            </a:xfrm>
            <a:prstGeom prst="rect">
              <a:avLst/>
            </a:prstGeom>
          </p:spPr>
        </p:pic>
      </p:grpSp>
    </p:spTree>
    <p:extLst>
      <p:ext uri="{BB962C8B-B14F-4D97-AF65-F5344CB8AC3E}">
        <p14:creationId xmlns:p14="http://schemas.microsoft.com/office/powerpoint/2010/main" val="3361601423"/>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3" action="ppaction://hlinksldjump"/>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5"/>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r>
              <a:rPr lang="pt-BR" sz="1400" b="1" dirty="0"/>
              <a:t>Multiprocessadores</a:t>
            </a:r>
          </a:p>
          <a:p>
            <a:pPr fontAlgn="base"/>
            <a:r>
              <a:rPr lang="pt-BR" sz="1400" dirty="0"/>
              <a:t>Computadores projetados com mais de uma CPU são chamados de multiprocessadores. Essas CPUs podem utilizar um barramento único e dividir a mesma memória ou podem ter um pouco de memória dedicada (vide imagem</a:t>
            </a:r>
            <a:r>
              <a:rPr lang="pt-BR" sz="1400" dirty="0" smtClean="0"/>
              <a:t>).</a:t>
            </a:r>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r>
              <a:rPr lang="pt-BR" sz="1400" b="1" dirty="0"/>
              <a:t>Multicomputadores</a:t>
            </a:r>
          </a:p>
          <a:p>
            <a:pPr fontAlgn="base"/>
            <a:r>
              <a:rPr lang="pt-BR" sz="1400" dirty="0"/>
              <a:t>Diferente do sistema de multiprocessadores, o uso de multicomputadores funciona com diversos computadores utilizando sua memória dedicada, processadores e armazenamento, interligados via rede executando tarefas. </a:t>
            </a:r>
          </a:p>
          <a:p>
            <a:pPr fontAlgn="base"/>
            <a:r>
              <a:rPr lang="pt-BR" sz="1400" dirty="0"/>
              <a:t>Esse modelo ocupa mais espaço físico e tem um consumo de energia muito maior do que o uso de multiprocessadores.</a:t>
            </a:r>
          </a:p>
          <a:p>
            <a:pPr fontAlgn="base"/>
            <a:endParaRPr lang="pt-BR" sz="1400" dirty="0"/>
          </a:p>
          <a:p>
            <a:pPr fontAlgn="base"/>
            <a:endParaRPr lang="pt-BR" sz="1400" dirty="0" smtClean="0"/>
          </a:p>
          <a:p>
            <a:pPr fontAlgn="base"/>
            <a:endParaRPr lang="pt-BR" sz="1400" dirty="0"/>
          </a:p>
        </p:txBody>
      </p:sp>
      <p:grpSp>
        <p:nvGrpSpPr>
          <p:cNvPr id="6" name="Grupo 5"/>
          <p:cNvGrpSpPr/>
          <p:nvPr/>
        </p:nvGrpSpPr>
        <p:grpSpPr>
          <a:xfrm>
            <a:off x="6348841" y="1532888"/>
            <a:ext cx="450850" cy="8028624"/>
            <a:chOff x="6348841" y="1532888"/>
            <a:chExt cx="450850" cy="8028624"/>
          </a:xfrm>
        </p:grpSpPr>
        <p:sp>
          <p:nvSpPr>
            <p:cNvPr id="22" name="Retângulo de cantos arredondados 21"/>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lang="pt-BR" b="1" dirty="0" smtClean="0"/>
                <a:t>                                                ARQUITETURAS RISC E CISC, </a:t>
              </a:r>
              <a:r>
                <a:rPr lang="pt-BR" b="1" i="1" dirty="0" smtClean="0"/>
                <a:t>PIPELINE</a:t>
              </a:r>
              <a:endParaRPr lang="pt-BR" dirty="0"/>
            </a:p>
          </p:txBody>
        </p:sp>
        <p:pic>
          <p:nvPicPr>
            <p:cNvPr id="23" name="Imagem 22"/>
            <p:cNvPicPr>
              <a:picLocks noChangeAspect="1"/>
            </p:cNvPicPr>
            <p:nvPr/>
          </p:nvPicPr>
          <p:blipFill>
            <a:blip r:embed="rId6"/>
            <a:stretch>
              <a:fillRect/>
            </a:stretch>
          </p:blipFill>
          <p:spPr>
            <a:xfrm rot="5400000">
              <a:off x="6010271" y="1978961"/>
              <a:ext cx="1123541" cy="422103"/>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1" name="Título 1"/>
          <p:cNvSpPr txBox="1">
            <a:spLocks/>
          </p:cNvSpPr>
          <p:nvPr/>
        </p:nvSpPr>
        <p:spPr>
          <a:xfrm>
            <a:off x="1484785" y="0"/>
            <a:ext cx="3793146" cy="97502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2500" b="1" dirty="0"/>
              <a:t>Organização e Arquitetura </a:t>
            </a:r>
            <a:r>
              <a:rPr lang="pt-BR" sz="2500" b="1" dirty="0" smtClean="0"/>
              <a:t>  de Computadores</a:t>
            </a:r>
            <a:endParaRPr lang="pt-BR" sz="2500" b="1" dirty="0"/>
          </a:p>
        </p:txBody>
      </p:sp>
      <p:grpSp>
        <p:nvGrpSpPr>
          <p:cNvPr id="2" name="Grupo 1"/>
          <p:cNvGrpSpPr/>
          <p:nvPr/>
        </p:nvGrpSpPr>
        <p:grpSpPr>
          <a:xfrm>
            <a:off x="303101" y="1051243"/>
            <a:ext cx="4206019" cy="380115"/>
            <a:chOff x="303101" y="1051243"/>
            <a:chExt cx="4206019" cy="380115"/>
          </a:xfrm>
        </p:grpSpPr>
        <p:sp>
          <p:nvSpPr>
            <p:cNvPr id="19" name="Retângulo de cantos arredondados 18"/>
            <p:cNvSpPr/>
            <p:nvPr/>
          </p:nvSpPr>
          <p:spPr>
            <a:xfrm>
              <a:off x="303101" y="1059557"/>
              <a:ext cx="4206019"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20" name="Retângulo de cantos arredondados 19"/>
            <p:cNvSpPr/>
            <p:nvPr/>
          </p:nvSpPr>
          <p:spPr>
            <a:xfrm>
              <a:off x="895349" y="1051243"/>
              <a:ext cx="3541763"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450" dirty="0"/>
                <a:t>Organização de sistemas de computadores</a:t>
              </a:r>
              <a:endParaRPr lang="pt-BR" sz="1450" dirty="0"/>
            </a:p>
          </p:txBody>
        </p:sp>
        <p:pic>
          <p:nvPicPr>
            <p:cNvPr id="24" name="Imagem 23"/>
            <p:cNvPicPr>
              <a:picLocks noChangeAspect="1"/>
            </p:cNvPicPr>
            <p:nvPr/>
          </p:nvPicPr>
          <p:blipFill>
            <a:blip r:embed="rId7"/>
            <a:stretch>
              <a:fillRect/>
            </a:stretch>
          </p:blipFill>
          <p:spPr>
            <a:xfrm>
              <a:off x="359837" y="1064975"/>
              <a:ext cx="494678" cy="358069"/>
            </a:xfrm>
            <a:prstGeom prst="rect">
              <a:avLst/>
            </a:prstGeom>
          </p:spPr>
        </p:pic>
      </p:grpSp>
      <p:pic>
        <p:nvPicPr>
          <p:cNvPr id="3" name="Imagem 2"/>
          <p:cNvPicPr>
            <a:picLocks noChangeAspect="1"/>
          </p:cNvPicPr>
          <p:nvPr/>
        </p:nvPicPr>
        <p:blipFill>
          <a:blip r:embed="rId8"/>
          <a:stretch>
            <a:fillRect/>
          </a:stretch>
        </p:blipFill>
        <p:spPr>
          <a:xfrm>
            <a:off x="351126" y="3080792"/>
            <a:ext cx="5909463" cy="2363785"/>
          </a:xfrm>
          <a:prstGeom prst="rect">
            <a:avLst/>
          </a:prstGeom>
        </p:spPr>
      </p:pic>
    </p:spTree>
    <p:extLst>
      <p:ext uri="{BB962C8B-B14F-4D97-AF65-F5344CB8AC3E}">
        <p14:creationId xmlns:p14="http://schemas.microsoft.com/office/powerpoint/2010/main" val="3963056445"/>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r>
              <a:rPr lang="pt-BR" sz="1400" dirty="0" smtClean="0"/>
              <a:t>Nesta </a:t>
            </a:r>
            <a:r>
              <a:rPr lang="pt-BR" sz="1400" dirty="0"/>
              <a:t>unidade e conseguimos compreender o conceito de Organização e Arquitetura de Computadores e sua evolução nas últimas décadas. </a:t>
            </a:r>
            <a:endParaRPr lang="pt-BR" sz="1400" dirty="0" smtClean="0"/>
          </a:p>
          <a:p>
            <a:pPr fontAlgn="base"/>
            <a:endParaRPr lang="pt-BR" sz="1400" dirty="0" smtClean="0"/>
          </a:p>
          <a:p>
            <a:pPr fontAlgn="base"/>
            <a:r>
              <a:rPr lang="pt-BR" sz="1400" dirty="0" smtClean="0"/>
              <a:t>Vimos </a:t>
            </a:r>
            <a:r>
              <a:rPr lang="pt-BR" sz="1400" dirty="0"/>
              <a:t>que, desde Von Neumann até os dias de hoje, temos melhorado a arquitetura dos computadores e feito mudanças que permitiram um grande avanço no que diz respeito à capacidade, à velocidade e ao tamanho</a:t>
            </a:r>
            <a:r>
              <a:rPr lang="pt-BR" sz="1400" dirty="0" smtClean="0"/>
              <a:t>.</a:t>
            </a:r>
          </a:p>
          <a:p>
            <a:pPr fontAlgn="base"/>
            <a:endParaRPr lang="pt-BR" sz="1400" dirty="0"/>
          </a:p>
          <a:p>
            <a:pPr fontAlgn="base"/>
            <a:r>
              <a:rPr lang="pt-BR" sz="1400" dirty="0"/>
              <a:t>Vimos que as primeiras máquinas chegavam a tomar salas inteiras, mas, com os computadores cada dia mais compactos, as informações chegam a caber no bolso. </a:t>
            </a:r>
            <a:endParaRPr lang="pt-BR" sz="1400" dirty="0" smtClean="0"/>
          </a:p>
          <a:p>
            <a:pPr fontAlgn="base"/>
            <a:endParaRPr lang="pt-BR" sz="1400" dirty="0"/>
          </a:p>
          <a:p>
            <a:pPr fontAlgn="base"/>
            <a:r>
              <a:rPr lang="pt-BR" sz="1400" dirty="0" smtClean="0"/>
              <a:t>Compreendemos </a:t>
            </a:r>
            <a:r>
              <a:rPr lang="pt-BR" sz="1400" dirty="0"/>
              <a:t>a importância da organização dos módulos do computador e da CPU e como eles se comunicam, buscando, executando e mostrando as instruções</a:t>
            </a:r>
            <a:r>
              <a:rPr lang="pt-BR" sz="1400" dirty="0" smtClean="0"/>
              <a:t>.</a:t>
            </a:r>
          </a:p>
          <a:p>
            <a:pPr fontAlgn="base"/>
            <a:endParaRPr lang="pt-BR" sz="1400" dirty="0"/>
          </a:p>
          <a:p>
            <a:pPr fontAlgn="base"/>
            <a:r>
              <a:rPr lang="pt-BR" sz="1400" dirty="0"/>
              <a:t>Nos aprofundamos nos tipos de memória e suas funções, tanto de memórias que fazem parte do conjunto do computador quanto de memórias externas. </a:t>
            </a:r>
            <a:endParaRPr lang="pt-BR" sz="1400" dirty="0" smtClean="0"/>
          </a:p>
          <a:p>
            <a:pPr fontAlgn="base"/>
            <a:endParaRPr lang="pt-BR" sz="1400" dirty="0"/>
          </a:p>
          <a:p>
            <a:pPr fontAlgn="base"/>
            <a:r>
              <a:rPr lang="pt-BR" sz="1400" dirty="0" smtClean="0"/>
              <a:t>Estudamos </a:t>
            </a:r>
            <a:r>
              <a:rPr lang="pt-BR" sz="1400" dirty="0"/>
              <a:t>outras arquiteturas, como RISC e CISC, e vimos como o conceito </a:t>
            </a:r>
            <a:r>
              <a:rPr lang="pt-BR" sz="1400" i="1" dirty="0"/>
              <a:t>pipeline</a:t>
            </a:r>
            <a:r>
              <a:rPr lang="pt-BR" sz="1400" dirty="0"/>
              <a:t> (ou paralelismo) é importante para melhor uso dos módulos do processador</a:t>
            </a:r>
            <a:r>
              <a:rPr lang="pt-BR" sz="1400" dirty="0" smtClean="0"/>
              <a:t>.</a:t>
            </a:r>
          </a:p>
          <a:p>
            <a:pPr fontAlgn="base"/>
            <a:endParaRPr lang="pt-BR" sz="1400" dirty="0"/>
          </a:p>
          <a:p>
            <a:pPr fontAlgn="base"/>
            <a:r>
              <a:rPr lang="pt-BR" sz="1400" dirty="0"/>
              <a:t>O conteúdo desta unidade foi desenvolvido como base para qualquer profissional de TI. </a:t>
            </a:r>
            <a:endParaRPr lang="pt-BR" sz="1400" dirty="0" smtClean="0"/>
          </a:p>
          <a:p>
            <a:pPr fontAlgn="base"/>
            <a:endParaRPr lang="pt-BR" sz="1400" dirty="0"/>
          </a:p>
          <a:p>
            <a:pPr fontAlgn="base"/>
            <a:r>
              <a:rPr lang="pt-BR" sz="1400" dirty="0" smtClean="0"/>
              <a:t>Os </a:t>
            </a:r>
            <a:r>
              <a:rPr lang="pt-BR" sz="1400" dirty="0"/>
              <a:t>conhecimentos aqui adquiridos são imprescindíveis para uma carreira de sucesso, independentemente do ramo escolhido pelo aluno, por isso, sugerimos que você leia este material quantas vezes foram necessárias e busque sempre se aprofundar nos temas abordados.</a:t>
            </a:r>
          </a:p>
          <a:p>
            <a:pPr fontAlgn="base"/>
            <a:endParaRPr lang="pt-BR" sz="1400" dirty="0" smtClean="0"/>
          </a:p>
          <a:p>
            <a:pPr fontAlgn="base"/>
            <a:endParaRPr lang="pt-BR" sz="1400" dirty="0"/>
          </a:p>
          <a:p>
            <a:pPr fontAlgn="base"/>
            <a:endParaRPr lang="pt-BR" sz="1400" dirty="0"/>
          </a:p>
        </p:txBody>
      </p:sp>
      <p:grpSp>
        <p:nvGrpSpPr>
          <p:cNvPr id="6" name="Grupo 5"/>
          <p:cNvGrpSpPr/>
          <p:nvPr/>
        </p:nvGrpSpPr>
        <p:grpSpPr>
          <a:xfrm>
            <a:off x="6348841" y="1532888"/>
            <a:ext cx="450850" cy="8028624"/>
            <a:chOff x="6348841" y="1532888"/>
            <a:chExt cx="450850" cy="8028624"/>
          </a:xfrm>
        </p:grpSpPr>
        <p:sp>
          <p:nvSpPr>
            <p:cNvPr id="22" name="Retângulo de cantos arredondados 21"/>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Resumo</a:t>
              </a:r>
              <a:endParaRPr lang="pt-BR" dirty="0"/>
            </a:p>
          </p:txBody>
        </p:sp>
        <p:pic>
          <p:nvPicPr>
            <p:cNvPr id="23" name="Imagem 22"/>
            <p:cNvPicPr>
              <a:picLocks noChangeAspect="1"/>
            </p:cNvPicPr>
            <p:nvPr/>
          </p:nvPicPr>
          <p:blipFill>
            <a:blip r:embed="rId5"/>
            <a:stretch>
              <a:fillRect/>
            </a:stretch>
          </p:blipFill>
          <p:spPr>
            <a:xfrm rot="5400000">
              <a:off x="6010271" y="1978961"/>
              <a:ext cx="1123541" cy="422103"/>
            </a:xfrm>
            <a:prstGeom prst="rect">
              <a:avLst/>
            </a:prstGeom>
          </p:spPr>
        </p:pic>
      </p:grpSp>
      <p:grpSp>
        <p:nvGrpSpPr>
          <p:cNvPr id="30" name="Grupo 29"/>
          <p:cNvGrpSpPr/>
          <p:nvPr/>
        </p:nvGrpSpPr>
        <p:grpSpPr>
          <a:xfrm>
            <a:off x="303101" y="1051243"/>
            <a:ext cx="2909875" cy="380115"/>
            <a:chOff x="345069" y="7031145"/>
            <a:chExt cx="3011924" cy="560962"/>
          </a:xfrm>
        </p:grpSpPr>
        <p:sp>
          <p:nvSpPr>
            <p:cNvPr id="31" name="Retângulo de cantos arredondados 30"/>
            <p:cNvSpPr/>
            <p:nvPr/>
          </p:nvSpPr>
          <p:spPr>
            <a:xfrm>
              <a:off x="345069" y="7043415"/>
              <a:ext cx="3011924"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32" name="Retângulo de cantos arredondados 31"/>
            <p:cNvSpPr/>
            <p:nvPr/>
          </p:nvSpPr>
          <p:spPr>
            <a:xfrm>
              <a:off x="958088" y="7031145"/>
              <a:ext cx="2326896" cy="5486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pt-BR" dirty="0" smtClean="0"/>
                <a:t>Resumo</a:t>
              </a:r>
              <a:endParaRPr lang="pt-BR" dirty="0"/>
            </a:p>
          </p:txBody>
        </p:sp>
        <p:pic>
          <p:nvPicPr>
            <p:cNvPr id="35" name="Imagem 34"/>
            <p:cNvPicPr>
              <a:picLocks noChangeAspect="1"/>
            </p:cNvPicPr>
            <p:nvPr/>
          </p:nvPicPr>
          <p:blipFill>
            <a:blip r:embed="rId6"/>
            <a:stretch>
              <a:fillRect/>
            </a:stretch>
          </p:blipFill>
          <p:spPr>
            <a:xfrm>
              <a:off x="403795" y="7051410"/>
              <a:ext cx="512026" cy="528427"/>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19" name="Título 1"/>
          <p:cNvSpPr txBox="1">
            <a:spLocks/>
          </p:cNvSpPr>
          <p:nvPr/>
        </p:nvSpPr>
        <p:spPr>
          <a:xfrm>
            <a:off x="1484785" y="0"/>
            <a:ext cx="3793146" cy="97502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2500" b="1" dirty="0"/>
              <a:t>Organização e Arquitetura </a:t>
            </a:r>
            <a:r>
              <a:rPr lang="pt-BR" sz="2500" b="1" dirty="0" smtClean="0"/>
              <a:t>  de Computadores</a:t>
            </a:r>
            <a:endParaRPr lang="pt-BR" sz="2500" b="1" dirty="0"/>
          </a:p>
        </p:txBody>
      </p:sp>
    </p:spTree>
    <p:extLst>
      <p:ext uri="{BB962C8B-B14F-4D97-AF65-F5344CB8AC3E}">
        <p14:creationId xmlns:p14="http://schemas.microsoft.com/office/powerpoint/2010/main" val="11905930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3"/>
          <a:srcRect/>
          <a:stretch>
            <a:fillRect/>
          </a:stretch>
        </p:blipFill>
        <p:spPr bwMode="auto">
          <a:xfrm>
            <a:off x="6100217" y="177494"/>
            <a:ext cx="660016" cy="918283"/>
          </a:xfrm>
          <a:prstGeom prst="rect">
            <a:avLst/>
          </a:prstGeom>
          <a:noFill/>
        </p:spPr>
      </p:pic>
      <p:sp>
        <p:nvSpPr>
          <p:cNvPr id="24" name="Retângulo de cantos arredondados 23"/>
          <p:cNvSpPr/>
          <p:nvPr/>
        </p:nvSpPr>
        <p:spPr>
          <a:xfrm>
            <a:off x="285728" y="5601072"/>
            <a:ext cx="6023590" cy="3960440"/>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r>
              <a:rPr lang="pt-BR" sz="1400" dirty="0" smtClean="0"/>
              <a:t>Resposta:</a:t>
            </a:r>
          </a:p>
          <a:p>
            <a:endParaRPr lang="pt-BR" sz="1300" dirty="0"/>
          </a:p>
          <a:p>
            <a:endParaRPr lang="pt-BR" sz="1400" dirty="0" smtClean="0"/>
          </a:p>
          <a:p>
            <a:endParaRPr lang="pt-BR" sz="1400" dirty="0"/>
          </a:p>
          <a:p>
            <a:endParaRPr lang="pt-BR" sz="1400" dirty="0"/>
          </a:p>
          <a:p>
            <a:endParaRPr lang="pt-BR" sz="1400" dirty="0" smtClean="0"/>
          </a:p>
          <a:p>
            <a:endParaRPr lang="pt-BR" sz="1400" dirty="0"/>
          </a:p>
          <a:p>
            <a:r>
              <a:rPr lang="pt-BR" sz="1400" dirty="0" smtClean="0"/>
              <a:t> </a:t>
            </a:r>
          </a:p>
          <a:p>
            <a:endParaRPr lang="pt-BR" sz="1400" dirty="0"/>
          </a:p>
          <a:p>
            <a:endParaRPr lang="pt-BR" sz="1400" dirty="0"/>
          </a:p>
          <a:p>
            <a:endParaRPr lang="pt-BR" sz="1400" dirty="0" smtClean="0"/>
          </a:p>
          <a:p>
            <a:endParaRPr lang="pt-BR" sz="1400" dirty="0"/>
          </a:p>
        </p:txBody>
      </p:sp>
      <p:sp>
        <p:nvSpPr>
          <p:cNvPr id="22" name="Cruz 21"/>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 name="Cruz 22"/>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5" name="Retângulo 24"/>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26" name="Retângulo 25"/>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7" name="Retângulo de cantos arredondados 26"/>
          <p:cNvSpPr/>
          <p:nvPr/>
        </p:nvSpPr>
        <p:spPr>
          <a:xfrm>
            <a:off x="285727" y="1279591"/>
            <a:ext cx="6023591" cy="4249473"/>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endParaRPr lang="pt-BR" sz="1200" dirty="0" smtClean="0"/>
          </a:p>
          <a:p>
            <a:r>
              <a:rPr lang="pt-BR" sz="1200" dirty="0" smtClean="0"/>
              <a:t>Os </a:t>
            </a:r>
            <a:r>
              <a:rPr lang="pt-BR" sz="1200" dirty="0"/>
              <a:t>registradores são pequenos conjuntos de memória dentro de um módulo da CPU. Eles possuem uma capacidade menor em relação a outras memórias do computador e são divididos em dois tipos. </a:t>
            </a:r>
            <a:br>
              <a:rPr lang="pt-BR" sz="1200" dirty="0"/>
            </a:br>
            <a:endParaRPr lang="pt-BR" sz="1200" dirty="0"/>
          </a:p>
          <a:p>
            <a:r>
              <a:rPr lang="pt-BR" sz="1200" dirty="0"/>
              <a:t>Considerando essas informações e o conteúdo estudado sobre os tipos de registradores, pode-se afirmar que:</a:t>
            </a:r>
          </a:p>
          <a:p>
            <a:endParaRPr lang="pt-BR" sz="1200" dirty="0" smtClean="0"/>
          </a:p>
        </p:txBody>
      </p:sp>
      <p:grpSp>
        <p:nvGrpSpPr>
          <p:cNvPr id="28" name="Grupo 27"/>
          <p:cNvGrpSpPr/>
          <p:nvPr/>
        </p:nvGrpSpPr>
        <p:grpSpPr>
          <a:xfrm rot="5400000">
            <a:off x="2559954" y="5321775"/>
            <a:ext cx="8028624" cy="450850"/>
            <a:chOff x="348266" y="6407663"/>
            <a:chExt cx="6063113" cy="548692"/>
          </a:xfrm>
        </p:grpSpPr>
        <p:sp>
          <p:nvSpPr>
            <p:cNvPr id="29" name="Retângulo de cantos arredondados 28"/>
            <p:cNvSpPr/>
            <p:nvPr/>
          </p:nvSpPr>
          <p:spPr>
            <a:xfrm>
              <a:off x="348266" y="6407663"/>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Exercícios</a:t>
              </a:r>
              <a:endParaRPr lang="pt-BR" dirty="0"/>
            </a:p>
          </p:txBody>
        </p:sp>
        <p:pic>
          <p:nvPicPr>
            <p:cNvPr id="36" name="Imagem 35"/>
            <p:cNvPicPr>
              <a:picLocks noChangeAspect="1"/>
            </p:cNvPicPr>
            <p:nvPr/>
          </p:nvPicPr>
          <p:blipFill>
            <a:blip r:embed="rId4"/>
            <a:stretch>
              <a:fillRect/>
            </a:stretch>
          </p:blipFill>
          <p:spPr>
            <a:xfrm>
              <a:off x="420276" y="6427862"/>
              <a:ext cx="848484" cy="513707"/>
            </a:xfrm>
            <a:prstGeom prst="rect">
              <a:avLst/>
            </a:prstGeom>
          </p:spPr>
        </p:pic>
      </p:grpSp>
      <p:grpSp>
        <p:nvGrpSpPr>
          <p:cNvPr id="2" name="Grupo 1"/>
          <p:cNvGrpSpPr/>
          <p:nvPr/>
        </p:nvGrpSpPr>
        <p:grpSpPr>
          <a:xfrm>
            <a:off x="285728" y="1072194"/>
            <a:ext cx="6023590" cy="432581"/>
            <a:chOff x="285728" y="1072194"/>
            <a:chExt cx="6023590" cy="432581"/>
          </a:xfrm>
        </p:grpSpPr>
        <p:sp>
          <p:nvSpPr>
            <p:cNvPr id="34" name="Retângulo de cantos arredondados 33"/>
            <p:cNvSpPr/>
            <p:nvPr/>
          </p:nvSpPr>
          <p:spPr>
            <a:xfrm>
              <a:off x="285728" y="1072194"/>
              <a:ext cx="6023590" cy="43258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Exercício(s)</a:t>
              </a:r>
              <a:endParaRPr lang="pt-BR" dirty="0"/>
            </a:p>
          </p:txBody>
        </p:sp>
        <p:pic>
          <p:nvPicPr>
            <p:cNvPr id="40" name="Picture 6" descr="Examination And Approval Management Svg - Approval Management Icon Png ,  Transparent Cartoon - Jing.fm"/>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32656" y="1072194"/>
              <a:ext cx="535575" cy="409797"/>
            </a:xfrm>
            <a:prstGeom prst="rect">
              <a:avLst/>
            </a:prstGeom>
            <a:noFill/>
            <a:extLst>
              <a:ext uri="{909E8E84-426E-40DD-AFC4-6F175D3DCCD1}">
                <a14:hiddenFill xmlns:a14="http://schemas.microsoft.com/office/drawing/2010/main">
                  <a:solidFill>
                    <a:srgbClr val="FFFFFF"/>
                  </a:solidFill>
                </a14:hiddenFill>
              </a:ext>
            </a:extLst>
          </p:spPr>
        </p:pic>
      </p:grpSp>
      <p:sp>
        <p:nvSpPr>
          <p:cNvPr id="30" name="Título 1"/>
          <p:cNvSpPr txBox="1">
            <a:spLocks/>
          </p:cNvSpPr>
          <p:nvPr/>
        </p:nvSpPr>
        <p:spPr>
          <a:xfrm>
            <a:off x="1484785" y="0"/>
            <a:ext cx="3793146" cy="97502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2500" b="1" dirty="0"/>
              <a:t>Organização e Arquitetura </a:t>
            </a:r>
            <a:r>
              <a:rPr lang="pt-BR" sz="2500" b="1" dirty="0" smtClean="0"/>
              <a:t>  de Computadores</a:t>
            </a:r>
            <a:endParaRPr lang="pt-BR" sz="2500" b="1" dirty="0"/>
          </a:p>
        </p:txBody>
      </p:sp>
      <p:pic>
        <p:nvPicPr>
          <p:cNvPr id="9" name="Imagem 8"/>
          <p:cNvPicPr>
            <a:picLocks noChangeAspect="1"/>
          </p:cNvPicPr>
          <p:nvPr/>
        </p:nvPicPr>
        <p:blipFill>
          <a:blip r:embed="rId6"/>
          <a:stretch>
            <a:fillRect/>
          </a:stretch>
        </p:blipFill>
        <p:spPr>
          <a:xfrm>
            <a:off x="438665" y="3008784"/>
            <a:ext cx="5709802" cy="2032302"/>
          </a:xfrm>
          <a:prstGeom prst="rect">
            <a:avLst/>
          </a:prstGeom>
        </p:spPr>
      </p:pic>
      <p:pic>
        <p:nvPicPr>
          <p:cNvPr id="10" name="Imagem 9"/>
          <p:cNvPicPr>
            <a:picLocks noChangeAspect="1"/>
          </p:cNvPicPr>
          <p:nvPr/>
        </p:nvPicPr>
        <p:blipFill>
          <a:blip r:embed="rId7"/>
          <a:stretch>
            <a:fillRect/>
          </a:stretch>
        </p:blipFill>
        <p:spPr>
          <a:xfrm>
            <a:off x="433448" y="6284953"/>
            <a:ext cx="5777880" cy="520283"/>
          </a:xfrm>
          <a:prstGeom prst="rect">
            <a:avLst/>
          </a:prstGeom>
        </p:spPr>
      </p:pic>
    </p:spTree>
    <p:extLst>
      <p:ext uri="{BB962C8B-B14F-4D97-AF65-F5344CB8AC3E}">
        <p14:creationId xmlns:p14="http://schemas.microsoft.com/office/powerpoint/2010/main" val="1102347685"/>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3"/>
          <a:srcRect/>
          <a:stretch>
            <a:fillRect/>
          </a:stretch>
        </p:blipFill>
        <p:spPr bwMode="auto">
          <a:xfrm>
            <a:off x="6100217" y="177494"/>
            <a:ext cx="660016" cy="918283"/>
          </a:xfrm>
          <a:prstGeom prst="rect">
            <a:avLst/>
          </a:prstGeom>
          <a:noFill/>
        </p:spPr>
      </p:pic>
      <p:sp>
        <p:nvSpPr>
          <p:cNvPr id="24" name="Retângulo de cantos arredondados 23"/>
          <p:cNvSpPr/>
          <p:nvPr/>
        </p:nvSpPr>
        <p:spPr>
          <a:xfrm>
            <a:off x="285728" y="5601072"/>
            <a:ext cx="6023590" cy="3960440"/>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r>
              <a:rPr lang="pt-BR" sz="1400" dirty="0" smtClean="0"/>
              <a:t>Resposta:</a:t>
            </a:r>
          </a:p>
          <a:p>
            <a:endParaRPr lang="pt-BR" sz="1300" dirty="0"/>
          </a:p>
          <a:p>
            <a:endParaRPr lang="pt-BR" sz="1400" dirty="0" smtClean="0"/>
          </a:p>
          <a:p>
            <a:endParaRPr lang="pt-BR" sz="1400" dirty="0"/>
          </a:p>
          <a:p>
            <a:endParaRPr lang="pt-BR" sz="1400" dirty="0"/>
          </a:p>
          <a:p>
            <a:endParaRPr lang="pt-BR" sz="1400" dirty="0" smtClean="0"/>
          </a:p>
          <a:p>
            <a:endParaRPr lang="pt-BR" sz="1400" dirty="0"/>
          </a:p>
          <a:p>
            <a:r>
              <a:rPr lang="pt-BR" sz="1400" dirty="0" smtClean="0"/>
              <a:t> </a:t>
            </a:r>
          </a:p>
          <a:p>
            <a:endParaRPr lang="pt-BR" sz="1400" dirty="0"/>
          </a:p>
          <a:p>
            <a:endParaRPr lang="pt-BR" sz="1400" dirty="0"/>
          </a:p>
          <a:p>
            <a:endParaRPr lang="pt-BR" sz="1400" dirty="0" smtClean="0"/>
          </a:p>
          <a:p>
            <a:endParaRPr lang="pt-BR" sz="1400" dirty="0"/>
          </a:p>
        </p:txBody>
      </p:sp>
      <p:sp>
        <p:nvSpPr>
          <p:cNvPr id="22" name="Cruz 21"/>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 name="Cruz 22"/>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5" name="Retângulo 24"/>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26" name="Retângulo 25"/>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7" name="Retângulo de cantos arredondados 26"/>
          <p:cNvSpPr/>
          <p:nvPr/>
        </p:nvSpPr>
        <p:spPr>
          <a:xfrm>
            <a:off x="285727" y="1279591"/>
            <a:ext cx="6023591" cy="4249473"/>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r>
              <a:rPr lang="pt-BR" sz="1200" dirty="0"/>
              <a:t>Computadores funcionam perfeitamente com seu conjunto de itens, mas também podem utilizar dispositivos auxiliares, chamados de dispositivos de entrada e saída (E/S). </a:t>
            </a:r>
          </a:p>
          <a:p>
            <a:r>
              <a:rPr lang="pt-BR" sz="1200" dirty="0"/>
              <a:t>Considerando essas informações e o conteúdo estudado, é correto afirmar que correspondem a dispositivos E/S:</a:t>
            </a:r>
          </a:p>
          <a:p>
            <a:endParaRPr lang="pt-BR" sz="1200" dirty="0"/>
          </a:p>
          <a:p>
            <a:r>
              <a:rPr lang="pt-BR" sz="1200" dirty="0"/>
              <a:t>I. Impressora</a:t>
            </a:r>
            <a:r>
              <a:rPr lang="pt-BR" sz="1200" dirty="0" smtClean="0"/>
              <a:t>.</a:t>
            </a:r>
            <a:endParaRPr lang="pt-BR" sz="1200" dirty="0"/>
          </a:p>
          <a:p>
            <a:r>
              <a:rPr lang="pt-BR" sz="1200" dirty="0"/>
              <a:t>II. Memória RAM</a:t>
            </a:r>
            <a:r>
              <a:rPr lang="pt-BR" sz="1200" dirty="0" smtClean="0"/>
              <a:t>.</a:t>
            </a:r>
            <a:endParaRPr lang="pt-BR" sz="1200" dirty="0"/>
          </a:p>
          <a:p>
            <a:r>
              <a:rPr lang="pt-BR" sz="1200" dirty="0"/>
              <a:t>III. Processador</a:t>
            </a:r>
            <a:r>
              <a:rPr lang="pt-BR" sz="1200" dirty="0" smtClean="0"/>
              <a:t>.</a:t>
            </a:r>
            <a:endParaRPr lang="pt-BR" sz="1200" dirty="0"/>
          </a:p>
          <a:p>
            <a:r>
              <a:rPr lang="pt-BR" sz="1200" dirty="0"/>
              <a:t>IV. Monitor</a:t>
            </a:r>
            <a:r>
              <a:rPr lang="pt-BR" sz="1200" dirty="0" smtClean="0"/>
              <a:t>.</a:t>
            </a:r>
            <a:endParaRPr lang="pt-BR" sz="1200" dirty="0"/>
          </a:p>
          <a:p>
            <a:r>
              <a:rPr lang="pt-BR" sz="1200" dirty="0"/>
              <a:t>V. Mouse</a:t>
            </a:r>
            <a:r>
              <a:rPr lang="pt-BR" sz="1200" dirty="0" smtClean="0"/>
              <a:t>.</a:t>
            </a:r>
            <a:endParaRPr lang="pt-BR" sz="1200" dirty="0"/>
          </a:p>
          <a:p>
            <a:r>
              <a:rPr lang="pt-BR" sz="1200" dirty="0"/>
              <a:t>Está correto apenas que se afirma em:</a:t>
            </a:r>
          </a:p>
          <a:p>
            <a:endParaRPr lang="pt-BR" sz="1200" dirty="0" smtClean="0"/>
          </a:p>
        </p:txBody>
      </p:sp>
      <p:grpSp>
        <p:nvGrpSpPr>
          <p:cNvPr id="28" name="Grupo 27"/>
          <p:cNvGrpSpPr/>
          <p:nvPr/>
        </p:nvGrpSpPr>
        <p:grpSpPr>
          <a:xfrm rot="5400000">
            <a:off x="2559954" y="5321775"/>
            <a:ext cx="8028624" cy="450850"/>
            <a:chOff x="348266" y="6407663"/>
            <a:chExt cx="6063113" cy="548692"/>
          </a:xfrm>
        </p:grpSpPr>
        <p:sp>
          <p:nvSpPr>
            <p:cNvPr id="29" name="Retângulo de cantos arredondados 28"/>
            <p:cNvSpPr/>
            <p:nvPr/>
          </p:nvSpPr>
          <p:spPr>
            <a:xfrm>
              <a:off x="348266" y="6407663"/>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Exercícios</a:t>
              </a:r>
              <a:endParaRPr lang="pt-BR" dirty="0"/>
            </a:p>
          </p:txBody>
        </p:sp>
        <p:pic>
          <p:nvPicPr>
            <p:cNvPr id="36" name="Imagem 35"/>
            <p:cNvPicPr>
              <a:picLocks noChangeAspect="1"/>
            </p:cNvPicPr>
            <p:nvPr/>
          </p:nvPicPr>
          <p:blipFill>
            <a:blip r:embed="rId4"/>
            <a:stretch>
              <a:fillRect/>
            </a:stretch>
          </p:blipFill>
          <p:spPr>
            <a:xfrm>
              <a:off x="420276" y="6427862"/>
              <a:ext cx="848484" cy="513707"/>
            </a:xfrm>
            <a:prstGeom prst="rect">
              <a:avLst/>
            </a:prstGeom>
          </p:spPr>
        </p:pic>
      </p:grpSp>
      <p:grpSp>
        <p:nvGrpSpPr>
          <p:cNvPr id="2" name="Grupo 1"/>
          <p:cNvGrpSpPr/>
          <p:nvPr/>
        </p:nvGrpSpPr>
        <p:grpSpPr>
          <a:xfrm>
            <a:off x="285728" y="1072194"/>
            <a:ext cx="6023590" cy="432581"/>
            <a:chOff x="285728" y="1072194"/>
            <a:chExt cx="6023590" cy="432581"/>
          </a:xfrm>
        </p:grpSpPr>
        <p:sp>
          <p:nvSpPr>
            <p:cNvPr id="34" name="Retângulo de cantos arredondados 33"/>
            <p:cNvSpPr/>
            <p:nvPr/>
          </p:nvSpPr>
          <p:spPr>
            <a:xfrm>
              <a:off x="285728" y="1072194"/>
              <a:ext cx="6023590" cy="43258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Exercício(s)</a:t>
              </a:r>
              <a:endParaRPr lang="pt-BR" dirty="0"/>
            </a:p>
          </p:txBody>
        </p:sp>
        <p:pic>
          <p:nvPicPr>
            <p:cNvPr id="40" name="Picture 6" descr="Examination And Approval Management Svg - Approval Management Icon Png ,  Transparent Cartoon - Jing.fm"/>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32656" y="1072194"/>
              <a:ext cx="535575" cy="409797"/>
            </a:xfrm>
            <a:prstGeom prst="rect">
              <a:avLst/>
            </a:prstGeom>
            <a:noFill/>
            <a:extLst>
              <a:ext uri="{909E8E84-426E-40DD-AFC4-6F175D3DCCD1}">
                <a14:hiddenFill xmlns:a14="http://schemas.microsoft.com/office/drawing/2010/main">
                  <a:solidFill>
                    <a:srgbClr val="FFFFFF"/>
                  </a:solidFill>
                </a14:hiddenFill>
              </a:ext>
            </a:extLst>
          </p:spPr>
        </p:pic>
      </p:grpSp>
      <p:sp>
        <p:nvSpPr>
          <p:cNvPr id="30" name="Título 1"/>
          <p:cNvSpPr txBox="1">
            <a:spLocks/>
          </p:cNvSpPr>
          <p:nvPr/>
        </p:nvSpPr>
        <p:spPr>
          <a:xfrm>
            <a:off x="1484785" y="0"/>
            <a:ext cx="3793146" cy="97502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2500" b="1" dirty="0"/>
              <a:t>Organização e Arquitetura </a:t>
            </a:r>
            <a:r>
              <a:rPr lang="pt-BR" sz="2500" b="1" dirty="0" smtClean="0"/>
              <a:t>  de Computadores</a:t>
            </a:r>
            <a:endParaRPr lang="pt-BR" sz="2500" b="1" dirty="0"/>
          </a:p>
        </p:txBody>
      </p:sp>
      <p:pic>
        <p:nvPicPr>
          <p:cNvPr id="4" name="Imagem 3"/>
          <p:cNvPicPr>
            <a:picLocks noChangeAspect="1"/>
          </p:cNvPicPr>
          <p:nvPr/>
        </p:nvPicPr>
        <p:blipFill>
          <a:blip r:embed="rId6"/>
          <a:stretch>
            <a:fillRect/>
          </a:stretch>
        </p:blipFill>
        <p:spPr>
          <a:xfrm>
            <a:off x="1196752" y="3872880"/>
            <a:ext cx="4176464" cy="1554753"/>
          </a:xfrm>
          <a:prstGeom prst="rect">
            <a:avLst/>
          </a:prstGeom>
        </p:spPr>
      </p:pic>
      <p:pic>
        <p:nvPicPr>
          <p:cNvPr id="7" name="Imagem 6"/>
          <p:cNvPicPr>
            <a:picLocks noChangeAspect="1"/>
          </p:cNvPicPr>
          <p:nvPr/>
        </p:nvPicPr>
        <p:blipFill>
          <a:blip r:embed="rId7"/>
          <a:stretch>
            <a:fillRect/>
          </a:stretch>
        </p:blipFill>
        <p:spPr>
          <a:xfrm>
            <a:off x="471097" y="6249144"/>
            <a:ext cx="5721122" cy="432048"/>
          </a:xfrm>
          <a:prstGeom prst="rect">
            <a:avLst/>
          </a:prstGeom>
        </p:spPr>
      </p:pic>
    </p:spTree>
    <p:extLst>
      <p:ext uri="{BB962C8B-B14F-4D97-AF65-F5344CB8AC3E}">
        <p14:creationId xmlns:p14="http://schemas.microsoft.com/office/powerpoint/2010/main" val="4116150464"/>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3"/>
          <a:srcRect/>
          <a:stretch>
            <a:fillRect/>
          </a:stretch>
        </p:blipFill>
        <p:spPr bwMode="auto">
          <a:xfrm>
            <a:off x="6100217" y="177494"/>
            <a:ext cx="660016" cy="918283"/>
          </a:xfrm>
          <a:prstGeom prst="rect">
            <a:avLst/>
          </a:prstGeom>
          <a:noFill/>
        </p:spPr>
      </p:pic>
      <p:sp>
        <p:nvSpPr>
          <p:cNvPr id="24" name="Retângulo de cantos arredondados 23"/>
          <p:cNvSpPr/>
          <p:nvPr/>
        </p:nvSpPr>
        <p:spPr>
          <a:xfrm>
            <a:off x="285728" y="5601072"/>
            <a:ext cx="6023590" cy="3960440"/>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r>
              <a:rPr lang="pt-BR" sz="1400" dirty="0" smtClean="0"/>
              <a:t>Resposta:</a:t>
            </a:r>
          </a:p>
          <a:p>
            <a:endParaRPr lang="pt-BR" sz="1300" dirty="0"/>
          </a:p>
          <a:p>
            <a:endParaRPr lang="pt-BR" sz="1400" dirty="0" smtClean="0"/>
          </a:p>
          <a:p>
            <a:endParaRPr lang="pt-BR" sz="1400" dirty="0"/>
          </a:p>
          <a:p>
            <a:endParaRPr lang="pt-BR" sz="1400" dirty="0"/>
          </a:p>
          <a:p>
            <a:endParaRPr lang="pt-BR" sz="1400" dirty="0" smtClean="0"/>
          </a:p>
          <a:p>
            <a:endParaRPr lang="pt-BR" sz="1400" dirty="0"/>
          </a:p>
          <a:p>
            <a:r>
              <a:rPr lang="pt-BR" sz="1400" dirty="0" smtClean="0"/>
              <a:t> </a:t>
            </a:r>
          </a:p>
          <a:p>
            <a:endParaRPr lang="pt-BR" sz="1400" dirty="0"/>
          </a:p>
          <a:p>
            <a:endParaRPr lang="pt-BR" sz="1400" dirty="0"/>
          </a:p>
          <a:p>
            <a:endParaRPr lang="pt-BR" sz="1400" dirty="0" smtClean="0"/>
          </a:p>
          <a:p>
            <a:endParaRPr lang="pt-BR" sz="1400" dirty="0"/>
          </a:p>
        </p:txBody>
      </p:sp>
      <p:sp>
        <p:nvSpPr>
          <p:cNvPr id="22" name="Cruz 21"/>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 name="Cruz 22"/>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5" name="Retângulo 24"/>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26" name="Retângulo 25"/>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7" name="Retângulo de cantos arredondados 26"/>
          <p:cNvSpPr/>
          <p:nvPr/>
        </p:nvSpPr>
        <p:spPr>
          <a:xfrm>
            <a:off x="285727" y="1279591"/>
            <a:ext cx="6023591" cy="4249473"/>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r>
              <a:rPr lang="pt-BR" sz="1200"/>
              <a:t>Dentro do computador existem diversos módulos de memória com tamanhos e funções diferentes. Um dos módulos mais conhecidos é a RAM (Random Access Memory).</a:t>
            </a:r>
          </a:p>
          <a:p>
            <a:r>
              <a:rPr lang="pt-BR" sz="1200"/>
              <a:t/>
            </a:r>
            <a:br>
              <a:rPr lang="pt-BR" sz="1200"/>
            </a:br>
            <a:endParaRPr lang="pt-BR" sz="1200"/>
          </a:p>
          <a:p>
            <a:r>
              <a:rPr lang="pt-BR" sz="1200"/>
              <a:t>Considerando essas informações e o conteúdo estudado sobre memória RAM, pode-se afirmar que:</a:t>
            </a:r>
          </a:p>
        </p:txBody>
      </p:sp>
      <p:grpSp>
        <p:nvGrpSpPr>
          <p:cNvPr id="28" name="Grupo 27"/>
          <p:cNvGrpSpPr/>
          <p:nvPr/>
        </p:nvGrpSpPr>
        <p:grpSpPr>
          <a:xfrm rot="5400000">
            <a:off x="2559954" y="5321775"/>
            <a:ext cx="8028624" cy="450850"/>
            <a:chOff x="348266" y="6407663"/>
            <a:chExt cx="6063113" cy="548692"/>
          </a:xfrm>
        </p:grpSpPr>
        <p:sp>
          <p:nvSpPr>
            <p:cNvPr id="29" name="Retângulo de cantos arredondados 28"/>
            <p:cNvSpPr/>
            <p:nvPr/>
          </p:nvSpPr>
          <p:spPr>
            <a:xfrm>
              <a:off x="348266" y="6407663"/>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Exercícios</a:t>
              </a:r>
              <a:endParaRPr lang="pt-BR" dirty="0"/>
            </a:p>
          </p:txBody>
        </p:sp>
        <p:pic>
          <p:nvPicPr>
            <p:cNvPr id="36" name="Imagem 35"/>
            <p:cNvPicPr>
              <a:picLocks noChangeAspect="1"/>
            </p:cNvPicPr>
            <p:nvPr/>
          </p:nvPicPr>
          <p:blipFill>
            <a:blip r:embed="rId4"/>
            <a:stretch>
              <a:fillRect/>
            </a:stretch>
          </p:blipFill>
          <p:spPr>
            <a:xfrm>
              <a:off x="420276" y="6427862"/>
              <a:ext cx="848484" cy="513707"/>
            </a:xfrm>
            <a:prstGeom prst="rect">
              <a:avLst/>
            </a:prstGeom>
          </p:spPr>
        </p:pic>
      </p:grpSp>
      <p:grpSp>
        <p:nvGrpSpPr>
          <p:cNvPr id="2" name="Grupo 1"/>
          <p:cNvGrpSpPr/>
          <p:nvPr/>
        </p:nvGrpSpPr>
        <p:grpSpPr>
          <a:xfrm>
            <a:off x="285728" y="1072194"/>
            <a:ext cx="6023590" cy="432581"/>
            <a:chOff x="285728" y="1072194"/>
            <a:chExt cx="6023590" cy="432581"/>
          </a:xfrm>
        </p:grpSpPr>
        <p:sp>
          <p:nvSpPr>
            <p:cNvPr id="34" name="Retângulo de cantos arredondados 33"/>
            <p:cNvSpPr/>
            <p:nvPr/>
          </p:nvSpPr>
          <p:spPr>
            <a:xfrm>
              <a:off x="285728" y="1072194"/>
              <a:ext cx="6023590" cy="43258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Exercício(s)</a:t>
              </a:r>
              <a:endParaRPr lang="pt-BR" dirty="0"/>
            </a:p>
          </p:txBody>
        </p:sp>
        <p:pic>
          <p:nvPicPr>
            <p:cNvPr id="40" name="Picture 6" descr="Examination And Approval Management Svg - Approval Management Icon Png ,  Transparent Cartoon - Jing.fm"/>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32656" y="1072194"/>
              <a:ext cx="535575" cy="409797"/>
            </a:xfrm>
            <a:prstGeom prst="rect">
              <a:avLst/>
            </a:prstGeom>
            <a:noFill/>
            <a:extLst>
              <a:ext uri="{909E8E84-426E-40DD-AFC4-6F175D3DCCD1}">
                <a14:hiddenFill xmlns:a14="http://schemas.microsoft.com/office/drawing/2010/main">
                  <a:solidFill>
                    <a:srgbClr val="FFFFFF"/>
                  </a:solidFill>
                </a14:hiddenFill>
              </a:ext>
            </a:extLst>
          </p:spPr>
        </p:pic>
      </p:grpSp>
      <p:sp>
        <p:nvSpPr>
          <p:cNvPr id="30" name="Título 1"/>
          <p:cNvSpPr txBox="1">
            <a:spLocks/>
          </p:cNvSpPr>
          <p:nvPr/>
        </p:nvSpPr>
        <p:spPr>
          <a:xfrm>
            <a:off x="1484785" y="0"/>
            <a:ext cx="3793146" cy="97502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2500" b="1" dirty="0"/>
              <a:t>Organização e Arquitetura </a:t>
            </a:r>
            <a:r>
              <a:rPr lang="pt-BR" sz="2500" b="1" dirty="0" smtClean="0"/>
              <a:t>  de Computadores</a:t>
            </a:r>
            <a:endParaRPr lang="pt-BR" sz="2500" b="1" dirty="0"/>
          </a:p>
        </p:txBody>
      </p:sp>
      <p:pic>
        <p:nvPicPr>
          <p:cNvPr id="3" name="Imagem 2"/>
          <p:cNvPicPr>
            <a:picLocks noChangeAspect="1"/>
          </p:cNvPicPr>
          <p:nvPr/>
        </p:nvPicPr>
        <p:blipFill>
          <a:blip r:embed="rId6"/>
          <a:stretch>
            <a:fillRect/>
          </a:stretch>
        </p:blipFill>
        <p:spPr>
          <a:xfrm>
            <a:off x="438117" y="3091021"/>
            <a:ext cx="5770702" cy="1679637"/>
          </a:xfrm>
          <a:prstGeom prst="rect">
            <a:avLst/>
          </a:prstGeom>
        </p:spPr>
      </p:pic>
      <p:pic>
        <p:nvPicPr>
          <p:cNvPr id="6" name="Imagem 5"/>
          <p:cNvPicPr>
            <a:picLocks noChangeAspect="1"/>
          </p:cNvPicPr>
          <p:nvPr/>
        </p:nvPicPr>
        <p:blipFill>
          <a:blip r:embed="rId7"/>
          <a:stretch>
            <a:fillRect/>
          </a:stretch>
        </p:blipFill>
        <p:spPr>
          <a:xfrm>
            <a:off x="573248" y="6249144"/>
            <a:ext cx="5474691" cy="466593"/>
          </a:xfrm>
          <a:prstGeom prst="rect">
            <a:avLst/>
          </a:prstGeom>
        </p:spPr>
      </p:pic>
    </p:spTree>
    <p:extLst>
      <p:ext uri="{BB962C8B-B14F-4D97-AF65-F5344CB8AC3E}">
        <p14:creationId xmlns:p14="http://schemas.microsoft.com/office/powerpoint/2010/main" val="3260962690"/>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3"/>
          <a:srcRect/>
          <a:stretch>
            <a:fillRect/>
          </a:stretch>
        </p:blipFill>
        <p:spPr bwMode="auto">
          <a:xfrm>
            <a:off x="6100217" y="177494"/>
            <a:ext cx="660016" cy="918283"/>
          </a:xfrm>
          <a:prstGeom prst="rect">
            <a:avLst/>
          </a:prstGeom>
          <a:noFill/>
        </p:spPr>
      </p:pic>
      <p:sp>
        <p:nvSpPr>
          <p:cNvPr id="24" name="Retângulo de cantos arredondados 23"/>
          <p:cNvSpPr/>
          <p:nvPr/>
        </p:nvSpPr>
        <p:spPr>
          <a:xfrm>
            <a:off x="285728" y="5601072"/>
            <a:ext cx="6023590" cy="3960440"/>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r>
              <a:rPr lang="pt-BR" sz="1400" dirty="0" smtClean="0"/>
              <a:t>Resposta:</a:t>
            </a:r>
          </a:p>
          <a:p>
            <a:endParaRPr lang="pt-BR" sz="1300" dirty="0"/>
          </a:p>
          <a:p>
            <a:endParaRPr lang="pt-BR" sz="1400" dirty="0" smtClean="0"/>
          </a:p>
          <a:p>
            <a:endParaRPr lang="pt-BR" sz="1400" dirty="0"/>
          </a:p>
          <a:p>
            <a:endParaRPr lang="pt-BR" sz="1400" dirty="0"/>
          </a:p>
          <a:p>
            <a:endParaRPr lang="pt-BR" sz="1400" dirty="0" smtClean="0"/>
          </a:p>
          <a:p>
            <a:endParaRPr lang="pt-BR" sz="1400" dirty="0"/>
          </a:p>
          <a:p>
            <a:r>
              <a:rPr lang="pt-BR" sz="1400" dirty="0" smtClean="0"/>
              <a:t> </a:t>
            </a:r>
          </a:p>
          <a:p>
            <a:endParaRPr lang="pt-BR" sz="1400" dirty="0"/>
          </a:p>
          <a:p>
            <a:endParaRPr lang="pt-BR" sz="1400" dirty="0"/>
          </a:p>
          <a:p>
            <a:endParaRPr lang="pt-BR" sz="1400" dirty="0" smtClean="0"/>
          </a:p>
          <a:p>
            <a:endParaRPr lang="pt-BR" sz="1400" dirty="0"/>
          </a:p>
        </p:txBody>
      </p:sp>
      <p:sp>
        <p:nvSpPr>
          <p:cNvPr id="22" name="Cruz 21"/>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 name="Cruz 22"/>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5" name="Retângulo 24"/>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26" name="Retângulo 25"/>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7" name="Retângulo de cantos arredondados 26"/>
          <p:cNvSpPr/>
          <p:nvPr/>
        </p:nvSpPr>
        <p:spPr>
          <a:xfrm>
            <a:off x="285727" y="1279591"/>
            <a:ext cx="6023591" cy="4249473"/>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r>
              <a:rPr lang="pt-BR" sz="1200" dirty="0"/>
              <a:t>Para otimizar cada vez mais a capacidade de processamento do computador, foram surgindo novas funções no processador e outros dispositivos. Um deles é a utilização do conceito de paralelismo, ou pipeline. </a:t>
            </a:r>
          </a:p>
          <a:p>
            <a:r>
              <a:rPr lang="pt-BR" sz="1200" dirty="0"/>
              <a:t/>
            </a:r>
            <a:br>
              <a:rPr lang="pt-BR" sz="1200" dirty="0"/>
            </a:br>
            <a:endParaRPr lang="pt-BR" sz="1200" dirty="0"/>
          </a:p>
          <a:p>
            <a:r>
              <a:rPr lang="pt-BR" sz="1200" dirty="0"/>
              <a:t>Considerando essas informações e o conteúdo estudado sobre pipeline, é correto afirmar que esse conceito tem como função:</a:t>
            </a:r>
          </a:p>
        </p:txBody>
      </p:sp>
      <p:grpSp>
        <p:nvGrpSpPr>
          <p:cNvPr id="28" name="Grupo 27"/>
          <p:cNvGrpSpPr/>
          <p:nvPr/>
        </p:nvGrpSpPr>
        <p:grpSpPr>
          <a:xfrm rot="5400000">
            <a:off x="2559954" y="5321775"/>
            <a:ext cx="8028624" cy="450850"/>
            <a:chOff x="348266" y="6407663"/>
            <a:chExt cx="6063113" cy="548692"/>
          </a:xfrm>
        </p:grpSpPr>
        <p:sp>
          <p:nvSpPr>
            <p:cNvPr id="29" name="Retângulo de cantos arredondados 28"/>
            <p:cNvSpPr/>
            <p:nvPr/>
          </p:nvSpPr>
          <p:spPr>
            <a:xfrm>
              <a:off x="348266" y="6407663"/>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Exercícios</a:t>
              </a:r>
              <a:endParaRPr lang="pt-BR" dirty="0"/>
            </a:p>
          </p:txBody>
        </p:sp>
        <p:pic>
          <p:nvPicPr>
            <p:cNvPr id="36" name="Imagem 35"/>
            <p:cNvPicPr>
              <a:picLocks noChangeAspect="1"/>
            </p:cNvPicPr>
            <p:nvPr/>
          </p:nvPicPr>
          <p:blipFill>
            <a:blip r:embed="rId4"/>
            <a:stretch>
              <a:fillRect/>
            </a:stretch>
          </p:blipFill>
          <p:spPr>
            <a:xfrm>
              <a:off x="420276" y="6427862"/>
              <a:ext cx="848484" cy="513707"/>
            </a:xfrm>
            <a:prstGeom prst="rect">
              <a:avLst/>
            </a:prstGeom>
          </p:spPr>
        </p:pic>
      </p:grpSp>
      <p:grpSp>
        <p:nvGrpSpPr>
          <p:cNvPr id="2" name="Grupo 1"/>
          <p:cNvGrpSpPr/>
          <p:nvPr/>
        </p:nvGrpSpPr>
        <p:grpSpPr>
          <a:xfrm>
            <a:off x="285728" y="1072194"/>
            <a:ext cx="6023590" cy="432581"/>
            <a:chOff x="285728" y="1072194"/>
            <a:chExt cx="6023590" cy="432581"/>
          </a:xfrm>
        </p:grpSpPr>
        <p:sp>
          <p:nvSpPr>
            <p:cNvPr id="34" name="Retângulo de cantos arredondados 33"/>
            <p:cNvSpPr/>
            <p:nvPr/>
          </p:nvSpPr>
          <p:spPr>
            <a:xfrm>
              <a:off x="285728" y="1072194"/>
              <a:ext cx="6023590" cy="43258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Exercício(s)</a:t>
              </a:r>
              <a:endParaRPr lang="pt-BR" dirty="0"/>
            </a:p>
          </p:txBody>
        </p:sp>
        <p:pic>
          <p:nvPicPr>
            <p:cNvPr id="40" name="Picture 6" descr="Examination And Approval Management Svg - Approval Management Icon Png ,  Transparent Cartoon - Jing.fm"/>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32656" y="1072194"/>
              <a:ext cx="535575" cy="409797"/>
            </a:xfrm>
            <a:prstGeom prst="rect">
              <a:avLst/>
            </a:prstGeom>
            <a:noFill/>
            <a:extLst>
              <a:ext uri="{909E8E84-426E-40DD-AFC4-6F175D3DCCD1}">
                <a14:hiddenFill xmlns:a14="http://schemas.microsoft.com/office/drawing/2010/main">
                  <a:solidFill>
                    <a:srgbClr val="FFFFFF"/>
                  </a:solidFill>
                </a14:hiddenFill>
              </a:ext>
            </a:extLst>
          </p:spPr>
        </p:pic>
      </p:grpSp>
      <p:sp>
        <p:nvSpPr>
          <p:cNvPr id="30" name="Título 1"/>
          <p:cNvSpPr txBox="1">
            <a:spLocks/>
          </p:cNvSpPr>
          <p:nvPr/>
        </p:nvSpPr>
        <p:spPr>
          <a:xfrm>
            <a:off x="1484785" y="0"/>
            <a:ext cx="3793146" cy="97502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2500" b="1" dirty="0"/>
              <a:t>Organização e Arquitetura </a:t>
            </a:r>
            <a:r>
              <a:rPr lang="pt-BR" sz="2500" b="1" dirty="0" smtClean="0"/>
              <a:t>  de Computadores</a:t>
            </a:r>
            <a:endParaRPr lang="pt-BR" sz="2500" b="1" dirty="0"/>
          </a:p>
        </p:txBody>
      </p:sp>
      <p:pic>
        <p:nvPicPr>
          <p:cNvPr id="4" name="Imagem 3"/>
          <p:cNvPicPr>
            <a:picLocks noChangeAspect="1"/>
          </p:cNvPicPr>
          <p:nvPr/>
        </p:nvPicPr>
        <p:blipFill>
          <a:blip r:embed="rId6"/>
          <a:stretch>
            <a:fillRect/>
          </a:stretch>
        </p:blipFill>
        <p:spPr>
          <a:xfrm>
            <a:off x="373290" y="3034833"/>
            <a:ext cx="5858388" cy="1912113"/>
          </a:xfrm>
          <a:prstGeom prst="rect">
            <a:avLst/>
          </a:prstGeom>
        </p:spPr>
      </p:pic>
      <p:pic>
        <p:nvPicPr>
          <p:cNvPr id="7" name="Imagem 6"/>
          <p:cNvPicPr>
            <a:picLocks noChangeAspect="1"/>
          </p:cNvPicPr>
          <p:nvPr/>
        </p:nvPicPr>
        <p:blipFill>
          <a:blip r:embed="rId7"/>
          <a:stretch>
            <a:fillRect/>
          </a:stretch>
        </p:blipFill>
        <p:spPr>
          <a:xfrm>
            <a:off x="518571" y="6105128"/>
            <a:ext cx="5581646" cy="536254"/>
          </a:xfrm>
          <a:prstGeom prst="rect">
            <a:avLst/>
          </a:prstGeom>
        </p:spPr>
      </p:pic>
    </p:spTree>
    <p:extLst>
      <p:ext uri="{BB962C8B-B14F-4D97-AF65-F5344CB8AC3E}">
        <p14:creationId xmlns:p14="http://schemas.microsoft.com/office/powerpoint/2010/main" val="304574160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Retângulo de cantos arredondados 7"/>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9" name="Picture 2" descr="Resultado de imagem para java"/>
          <p:cNvPicPr>
            <a:picLocks noChangeAspect="1" noChangeArrowheads="1"/>
          </p:cNvPicPr>
          <p:nvPr/>
        </p:nvPicPr>
        <p:blipFill>
          <a:blip r:embed="rId3"/>
          <a:srcRect/>
          <a:stretch>
            <a:fillRect/>
          </a:stretch>
        </p:blipFill>
        <p:spPr bwMode="auto">
          <a:xfrm>
            <a:off x="6100217" y="177494"/>
            <a:ext cx="660016" cy="918283"/>
          </a:xfrm>
          <a:prstGeom prst="rect">
            <a:avLst/>
          </a:prstGeom>
          <a:noFill/>
        </p:spPr>
      </p:pic>
      <p:graphicFrame>
        <p:nvGraphicFramePr>
          <p:cNvPr id="3" name="Tabela 2"/>
          <p:cNvGraphicFramePr>
            <a:graphicFrameLocks noGrp="1"/>
          </p:cNvGraphicFramePr>
          <p:nvPr>
            <p:extLst>
              <p:ext uri="{D42A27DB-BD31-4B8C-83A1-F6EECF244321}">
                <p14:modId xmlns:p14="http://schemas.microsoft.com/office/powerpoint/2010/main" val="3880457937"/>
              </p:ext>
            </p:extLst>
          </p:nvPr>
        </p:nvGraphicFramePr>
        <p:xfrm>
          <a:off x="404664" y="1208580"/>
          <a:ext cx="6048672" cy="11074972"/>
        </p:xfrm>
        <a:graphic>
          <a:graphicData uri="http://schemas.openxmlformats.org/drawingml/2006/table">
            <a:tbl>
              <a:tblPr firstRow="1" bandRow="1">
                <a:tableStyleId>{5C22544A-7EE6-4342-B048-85BDC9FD1C3A}</a:tableStyleId>
              </a:tblPr>
              <a:tblGrid>
                <a:gridCol w="5472608"/>
                <a:gridCol w="576064"/>
              </a:tblGrid>
              <a:tr h="583273">
                <a:tc>
                  <a:txBody>
                    <a:bodyPr/>
                    <a:lstStyle/>
                    <a:p>
                      <a:pPr algn="l"/>
                      <a:r>
                        <a:rPr lang="pt-BR" sz="2800" b="1" i="0" kern="1200" baseline="0" dirty="0" smtClean="0">
                          <a:solidFill>
                            <a:schemeClr val="tx1"/>
                          </a:solidFill>
                          <a:latin typeface="Arial" panose="020B0604020202020204" pitchFamily="34" charset="0"/>
                          <a:ea typeface="+mn-ea"/>
                          <a:cs typeface="+mn-cs"/>
                        </a:rPr>
                        <a:t>Índice</a:t>
                      </a:r>
                      <a:endParaRPr lang="pt-BR" sz="2800" b="1" i="0" baseline="0" dirty="0">
                        <a:solidFill>
                          <a:schemeClr val="tx1"/>
                        </a:solidFill>
                        <a:latin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pt-BR" sz="1800" b="0" i="0" baseline="0" dirty="0">
                        <a:solidFill>
                          <a:schemeClr val="tx1"/>
                        </a:solidFill>
                        <a:latin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17441">
                <a:tc>
                  <a:txBody>
                    <a:bodyPr/>
                    <a:lstStyle/>
                    <a:p>
                      <a:pPr algn="l"/>
                      <a:r>
                        <a:rPr lang="pt-BR" dirty="0" smtClean="0"/>
                        <a:t>Objetivos.............................................................................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pt-BR" sz="1800" b="0" i="0" baseline="0" dirty="0" smtClean="0">
                          <a:latin typeface="Arial" panose="020B0604020202020204" pitchFamily="34" charset="0"/>
                        </a:rPr>
                        <a:t>012</a:t>
                      </a:r>
                      <a:endParaRPr lang="pt-BR" sz="1800" b="0" i="0" baseline="0" dirty="0">
                        <a:latin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17441">
                <a:tc>
                  <a:txBody>
                    <a:bodyPr/>
                    <a:lstStyle/>
                    <a:p>
                      <a:pPr algn="l"/>
                      <a:r>
                        <a:rPr lang="pt-BR" baseline="0" dirty="0" smtClean="0"/>
                        <a:t>Introdução à Organização e Arquitetura de Computadores....................................................................</a:t>
                      </a:r>
                      <a:endParaRPr lang="pt-BR"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pt-BR" sz="1800" b="0" i="0" baseline="0" dirty="0" smtClean="0">
                          <a:latin typeface="Arial" panose="020B0604020202020204" pitchFamily="34" charset="0"/>
                        </a:rPr>
                        <a:t>013</a:t>
                      </a:r>
                      <a:endParaRPr lang="pt-BR" sz="1800" b="0" i="0" baseline="0" dirty="0">
                        <a:latin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1744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    </a:t>
                      </a:r>
                      <a:r>
                        <a:rPr lang="pt-BR" dirty="0" smtClean="0"/>
                        <a:t>Diferença entre estrutura e função do computador.......</a:t>
                      </a:r>
                      <a:endParaRPr lang="pt-BR" dirty="0" smtClean="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pt-BR" sz="1800" b="0" i="0" baseline="0" dirty="0" smtClean="0">
                          <a:latin typeface="Arial" panose="020B0604020202020204" pitchFamily="34" charset="0"/>
                        </a:rPr>
                        <a:t>013</a:t>
                      </a:r>
                      <a:endParaRPr lang="pt-BR" sz="1800" b="0" i="0" baseline="0" dirty="0" smtClean="0">
                        <a:latin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17441">
                <a:tc>
                  <a:txBody>
                    <a:bodyPr/>
                    <a:lstStyle/>
                    <a:p>
                      <a:pPr algn="l"/>
                      <a:r>
                        <a:rPr lang="pt-BR" dirty="0" smtClean="0"/>
                        <a:t>Histórico da arquitetura de computadores........................</a:t>
                      </a:r>
                      <a:endParaRPr lang="pt-BR"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pt-BR" sz="1800" b="0" i="0" baseline="0" dirty="0" smtClean="0">
                          <a:latin typeface="Arial" panose="020B0604020202020204" pitchFamily="34" charset="0"/>
                        </a:rPr>
                        <a:t>015</a:t>
                      </a:r>
                      <a:endParaRPr lang="pt-BR" sz="1800" b="0" i="0" baseline="0" dirty="0">
                        <a:latin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17441">
                <a:tc>
                  <a:txBody>
                    <a:bodyPr/>
                    <a:lstStyle/>
                    <a:p>
                      <a:pPr algn="l"/>
                      <a:r>
                        <a:rPr lang="pt-BR" baseline="0" dirty="0" smtClean="0"/>
                        <a:t>    </a:t>
                      </a:r>
                      <a:r>
                        <a:rPr lang="pt-BR" dirty="0" smtClean="0"/>
                        <a:t>COMPUTADORES MECÂNICOS........................................</a:t>
                      </a:r>
                      <a:endParaRPr lang="pt-BR"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pt-BR" sz="1800" b="0" i="0" baseline="0" dirty="0" smtClean="0">
                          <a:latin typeface="Arial" panose="020B0604020202020204" pitchFamily="34" charset="0"/>
                        </a:rPr>
                        <a:t>015</a:t>
                      </a:r>
                      <a:endParaRPr lang="pt-BR" sz="1800" b="0" i="0" baseline="0" dirty="0">
                        <a:latin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1744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baseline="0" dirty="0" smtClean="0"/>
                        <a:t>    PRIMEIRA GERAÇÃO: VÁLVULAS (1945-1955)................</a:t>
                      </a:r>
                      <a:endParaRPr lang="pt-BR" dirty="0" smtClean="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pt-BR" sz="1800" b="0" i="0" baseline="0" dirty="0" smtClean="0">
                          <a:latin typeface="Arial" panose="020B0604020202020204" pitchFamily="34" charset="0"/>
                        </a:rPr>
                        <a:t>016</a:t>
                      </a:r>
                      <a:endParaRPr lang="pt-BR" sz="1800" b="0" i="0" baseline="0" dirty="0">
                        <a:latin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1744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    </a:t>
                      </a:r>
                      <a:r>
                        <a:rPr lang="pt-BR" dirty="0" smtClean="0"/>
                        <a:t>ENIAC: o primeiro computador digital............................</a:t>
                      </a:r>
                      <a:endParaRPr lang="pt-BR" dirty="0" smtClean="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pt-BR" sz="1800" b="0" i="0" baseline="0" dirty="0" smtClean="0">
                          <a:latin typeface="Arial" panose="020B0604020202020204" pitchFamily="34" charset="0"/>
                        </a:rPr>
                        <a:t>017</a:t>
                      </a:r>
                      <a:endParaRPr lang="pt-BR" sz="1800" b="0" i="0" baseline="0" dirty="0">
                        <a:latin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1744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    </a:t>
                      </a:r>
                      <a:r>
                        <a:rPr lang="pt-BR" dirty="0" smtClean="0"/>
                        <a:t>A arquitetura de John Von Neumann.............................</a:t>
                      </a:r>
                      <a:endParaRPr lang="pt-BR" dirty="0" smtClean="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pt-BR" sz="1800" b="0" i="0" baseline="0" dirty="0" smtClean="0">
                          <a:latin typeface="Arial" panose="020B0604020202020204" pitchFamily="34" charset="0"/>
                        </a:rPr>
                        <a:t>019</a:t>
                      </a:r>
                      <a:endParaRPr lang="pt-BR" sz="1800" b="0" i="0" baseline="0" dirty="0">
                        <a:latin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1744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    </a:t>
                      </a:r>
                      <a:r>
                        <a:rPr lang="pt-BR" dirty="0" smtClean="0"/>
                        <a:t>EDVAC..............................................................................</a:t>
                      </a:r>
                      <a:endParaRPr lang="pt-BR" dirty="0" smtClean="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pt-BR" sz="1800" b="0" i="0" baseline="0" dirty="0" smtClean="0">
                          <a:latin typeface="Arial" panose="020B0604020202020204" pitchFamily="34" charset="0"/>
                        </a:rPr>
                        <a:t>022</a:t>
                      </a:r>
                      <a:endParaRPr lang="pt-BR" sz="1800" b="0" i="0" baseline="0" dirty="0">
                        <a:latin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1744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    </a:t>
                      </a:r>
                      <a:r>
                        <a:rPr lang="pt-BR" dirty="0" smtClean="0"/>
                        <a:t>FORTRAN: primeira linguagem de programação............</a:t>
                      </a:r>
                      <a:endParaRPr lang="pt-BR" dirty="0" smtClean="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pt-BR" sz="1800" b="0" i="0" baseline="0" dirty="0" smtClean="0">
                          <a:latin typeface="Arial" panose="020B0604020202020204" pitchFamily="34" charset="0"/>
                        </a:rPr>
                        <a:t>023</a:t>
                      </a:r>
                      <a:endParaRPr lang="pt-BR" sz="1800" b="0" i="0" baseline="0" dirty="0">
                        <a:latin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1744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    </a:t>
                      </a:r>
                      <a:r>
                        <a:rPr lang="pt-BR" dirty="0" smtClean="0"/>
                        <a:t>SEGUNDA GERAÇÃO: TRANSISTORES (1954-1965).........</a:t>
                      </a:r>
                      <a:endParaRPr lang="pt-BR" dirty="0" smtClean="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pt-BR" sz="1800" b="0" i="0" baseline="0" dirty="0" smtClean="0">
                          <a:latin typeface="Arial" panose="020B0604020202020204" pitchFamily="34" charset="0"/>
                        </a:rPr>
                        <a:t>024</a:t>
                      </a:r>
                      <a:endParaRPr lang="pt-BR" sz="1800" b="0" i="0" baseline="0" dirty="0">
                        <a:latin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1744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    TERCEIRA GERAÇÃO: CIRCUITOS INTEGRADOS </a:t>
                      </a:r>
                    </a:p>
                    <a:p>
                      <a:pPr marL="0" marR="0" indent="0" algn="l" defTabSz="914400" rtl="0" eaLnBrk="1" fontAlgn="auto" latinLnBrk="0" hangingPunct="1">
                        <a:lnSpc>
                          <a:spcPct val="100000"/>
                        </a:lnSpc>
                        <a:spcBef>
                          <a:spcPts val="0"/>
                        </a:spcBef>
                        <a:spcAft>
                          <a:spcPts val="0"/>
                        </a:spcAft>
                        <a:buClrTx/>
                        <a:buSzTx/>
                        <a:buFontTx/>
                        <a:buNone/>
                        <a:tabLst/>
                        <a:defRPr/>
                      </a:pPr>
                      <a:r>
                        <a:rPr lang="pt-BR" baseline="0" dirty="0" smtClean="0"/>
                        <a:t>    </a:t>
                      </a:r>
                      <a:r>
                        <a:rPr lang="pt-BR" dirty="0" smtClean="0"/>
                        <a:t>(1965-1980).....................................................................</a:t>
                      </a:r>
                      <a:endParaRPr lang="pt-BR" dirty="0" smtClean="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pt-BR" sz="1800" b="0" i="0" baseline="0" dirty="0" smtClean="0">
                          <a:latin typeface="Arial" panose="020B0604020202020204" pitchFamily="34" charset="0"/>
                        </a:rPr>
                        <a:t>026</a:t>
                      </a:r>
                      <a:endParaRPr lang="pt-BR" sz="1800" b="0" i="0" baseline="0" dirty="0">
                        <a:latin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1744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    GERAÇÕES POSTERIORES: VLSI (1980-ATUAL)................</a:t>
                      </a:r>
                      <a:endParaRPr lang="pt-BR" dirty="0" smtClean="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pt-BR" sz="1800" b="0" i="0" baseline="0" dirty="0" smtClean="0">
                          <a:latin typeface="Arial" panose="020B0604020202020204" pitchFamily="34" charset="0"/>
                        </a:rPr>
                        <a:t>027</a:t>
                      </a:r>
                      <a:endParaRPr lang="pt-BR" sz="1800" b="0" i="0" baseline="0" dirty="0">
                        <a:latin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1744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Organização de sistemas de computadores.......................</a:t>
                      </a:r>
                      <a:endParaRPr lang="pt-BR" dirty="0" smtClean="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pt-BR" sz="1800" b="0" i="0" baseline="0" dirty="0" smtClean="0">
                          <a:latin typeface="Arial" panose="020B0604020202020204" pitchFamily="34" charset="0"/>
                        </a:rPr>
                        <a:t>028</a:t>
                      </a:r>
                      <a:endParaRPr lang="pt-BR" sz="1800" b="0" i="0" baseline="0" dirty="0">
                        <a:latin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1744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    UNIDADE CENTRAL DE PROCESSAMENTO (CPU)</a:t>
                      </a:r>
                      <a:endParaRPr lang="pt-BR" dirty="0" smtClean="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pt-BR" sz="1800" b="0" i="0" baseline="0" dirty="0" smtClean="0">
                          <a:latin typeface="Arial" panose="020B0604020202020204" pitchFamily="34" charset="0"/>
                        </a:rPr>
                        <a:t>029</a:t>
                      </a:r>
                      <a:endParaRPr lang="pt-BR" sz="1800" b="0" i="0" baseline="0" dirty="0">
                        <a:latin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1744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    UNIDADE DE CONTROLE, UNIDADE LÓGICA E </a:t>
                      </a:r>
                    </a:p>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    ARITMÉTICA, REGISTRADORES.......................................</a:t>
                      </a:r>
                      <a:endParaRPr lang="pt-BR" dirty="0" smtClean="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pt-BR" sz="1800" b="0" i="0" baseline="0" dirty="0" smtClean="0">
                          <a:latin typeface="Arial" panose="020B0604020202020204" pitchFamily="34" charset="0"/>
                        </a:rPr>
                        <a:t>031</a:t>
                      </a:r>
                      <a:endParaRPr lang="pt-BR" sz="1800" b="0" i="0" baseline="0" dirty="0">
                        <a:latin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1744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    MEMÓRIA PRIMÁRIA, MEMÓRIA SECUNDÁRIA, </a:t>
                      </a:r>
                    </a:p>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    ENTRADA E SAÍDA...........................................................</a:t>
                      </a:r>
                      <a:endParaRPr lang="pt-BR" dirty="0" smtClean="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pt-BR" sz="1800" b="0" i="0" baseline="0" dirty="0" smtClean="0">
                          <a:latin typeface="Arial" panose="020B0604020202020204" pitchFamily="34" charset="0"/>
                        </a:rPr>
                        <a:t>034</a:t>
                      </a:r>
                      <a:endParaRPr lang="pt-BR" sz="1800" b="0" i="0" baseline="0" dirty="0">
                        <a:latin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1744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pt-BR" dirty="0" smtClean="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pt-BR" sz="1800" b="0" i="0" baseline="0" dirty="0">
                        <a:latin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1744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pt-BR" dirty="0" smtClean="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pt-BR" sz="1800" b="0" i="0" baseline="0" dirty="0">
                        <a:latin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1744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pt-BR" dirty="0" smtClean="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pt-BR" sz="1800" b="0" i="0" baseline="0" dirty="0">
                        <a:latin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1744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pt-BR" dirty="0" smtClean="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pt-BR" sz="1800" b="0" i="0" baseline="0" dirty="0">
                        <a:latin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1744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pt-BR" dirty="0" smtClean="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pt-BR" sz="1800" b="0" i="0" baseline="0" dirty="0">
                        <a:latin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1744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pt-BR" dirty="0" smtClean="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pt-BR" sz="1800" b="0" i="0" baseline="0" dirty="0">
                        <a:latin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12" name="Cruz 11"/>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Cruz 12"/>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Retângulo 13"/>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15" name="Retângulo 14"/>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16" name="Título 1"/>
          <p:cNvSpPr txBox="1">
            <a:spLocks/>
          </p:cNvSpPr>
          <p:nvPr/>
        </p:nvSpPr>
        <p:spPr>
          <a:xfrm>
            <a:off x="1484785" y="0"/>
            <a:ext cx="3793146" cy="97502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2500" b="1" dirty="0"/>
              <a:t>Organização e Arquitetura </a:t>
            </a:r>
            <a:r>
              <a:rPr lang="pt-BR" sz="2500" b="1" dirty="0" smtClean="0"/>
              <a:t>  de Computadores</a:t>
            </a:r>
            <a:endParaRPr lang="pt-BR" sz="2500" b="1" dirty="0"/>
          </a:p>
        </p:txBody>
      </p:sp>
    </p:spTree>
    <p:extLst>
      <p:ext uri="{BB962C8B-B14F-4D97-AF65-F5344CB8AC3E}">
        <p14:creationId xmlns:p14="http://schemas.microsoft.com/office/powerpoint/2010/main" val="213902633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3"/>
          <a:srcRect/>
          <a:stretch>
            <a:fillRect/>
          </a:stretch>
        </p:blipFill>
        <p:spPr bwMode="auto">
          <a:xfrm>
            <a:off x="6100217" y="177494"/>
            <a:ext cx="660016" cy="918283"/>
          </a:xfrm>
          <a:prstGeom prst="rect">
            <a:avLst/>
          </a:prstGeom>
          <a:noFill/>
        </p:spPr>
      </p:pic>
      <p:sp>
        <p:nvSpPr>
          <p:cNvPr id="24" name="Retângulo de cantos arredondados 23"/>
          <p:cNvSpPr/>
          <p:nvPr/>
        </p:nvSpPr>
        <p:spPr>
          <a:xfrm>
            <a:off x="285728" y="5601072"/>
            <a:ext cx="6023590" cy="3960440"/>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r>
              <a:rPr lang="pt-BR" sz="1400" dirty="0" smtClean="0"/>
              <a:t>Resposta:</a:t>
            </a:r>
          </a:p>
          <a:p>
            <a:endParaRPr lang="pt-BR" sz="1300" dirty="0"/>
          </a:p>
          <a:p>
            <a:endParaRPr lang="pt-BR" sz="1400" dirty="0" smtClean="0"/>
          </a:p>
          <a:p>
            <a:endParaRPr lang="pt-BR" sz="1400" dirty="0"/>
          </a:p>
          <a:p>
            <a:endParaRPr lang="pt-BR" sz="1400" dirty="0"/>
          </a:p>
          <a:p>
            <a:endParaRPr lang="pt-BR" sz="1400" dirty="0" smtClean="0"/>
          </a:p>
          <a:p>
            <a:endParaRPr lang="pt-BR" sz="1400" dirty="0"/>
          </a:p>
          <a:p>
            <a:r>
              <a:rPr lang="pt-BR" sz="1400" dirty="0" smtClean="0"/>
              <a:t> </a:t>
            </a:r>
          </a:p>
          <a:p>
            <a:endParaRPr lang="pt-BR" sz="1400" dirty="0"/>
          </a:p>
          <a:p>
            <a:endParaRPr lang="pt-BR" sz="1400" dirty="0"/>
          </a:p>
          <a:p>
            <a:endParaRPr lang="pt-BR" sz="1400" dirty="0" smtClean="0"/>
          </a:p>
          <a:p>
            <a:endParaRPr lang="pt-BR" sz="1400" dirty="0"/>
          </a:p>
        </p:txBody>
      </p:sp>
      <p:sp>
        <p:nvSpPr>
          <p:cNvPr id="22" name="Cruz 21"/>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 name="Cruz 22"/>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5" name="Retângulo 24"/>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26" name="Retângulo 25"/>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7" name="Retângulo de cantos arredondados 26"/>
          <p:cNvSpPr/>
          <p:nvPr/>
        </p:nvSpPr>
        <p:spPr>
          <a:xfrm>
            <a:off x="285727" y="1279591"/>
            <a:ext cx="6023591" cy="4249473"/>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r>
              <a:rPr lang="pt-BR" sz="1200" dirty="0"/>
              <a:t>A Central de Processamento (também chamada de CPU) é responsável pelo processamento dos dados. É por ela que passam todas as informações do computador, e ela se comunica com a memória secundária e com os dispositivos de entrada e saída através dos barramentos. </a:t>
            </a:r>
          </a:p>
          <a:p>
            <a:r>
              <a:rPr lang="pt-BR" sz="1200" dirty="0"/>
              <a:t>Considerando essas informações e o conteúdo estudado sobre a CPU, analise as alternativas a seguir e assinale V para a(s) verdadeira(s) e F para a(s) falsa(s</a:t>
            </a:r>
            <a:r>
              <a:rPr lang="pt-BR" sz="1200" dirty="0" smtClean="0"/>
              <a:t>).</a:t>
            </a:r>
            <a:r>
              <a:rPr lang="pt-BR" sz="1200" dirty="0"/>
              <a:t/>
            </a:r>
            <a:br>
              <a:rPr lang="pt-BR" sz="1200" dirty="0"/>
            </a:br>
            <a:endParaRPr lang="pt-BR" sz="1200" dirty="0"/>
          </a:p>
          <a:p>
            <a:r>
              <a:rPr lang="pt-BR" sz="1200" dirty="0"/>
              <a:t>I. A Unidade (UC) é o módulo que controla tudo que acontece na CPU</a:t>
            </a:r>
            <a:r>
              <a:rPr lang="pt-BR" sz="1200" dirty="0" smtClean="0"/>
              <a:t>.</a:t>
            </a:r>
            <a:endParaRPr lang="pt-BR" sz="1200" dirty="0"/>
          </a:p>
          <a:p>
            <a:r>
              <a:rPr lang="pt-BR" sz="1200" dirty="0"/>
              <a:t>II. Registradores são pequenas memórias que ficam fora da CPU</a:t>
            </a:r>
            <a:r>
              <a:rPr lang="pt-BR" sz="1200" dirty="0" smtClean="0"/>
              <a:t>.</a:t>
            </a:r>
            <a:endParaRPr lang="pt-BR" sz="1200" dirty="0"/>
          </a:p>
          <a:p>
            <a:r>
              <a:rPr lang="pt-BR" sz="1200" dirty="0"/>
              <a:t>III. Os dispositivos de entrada e saída se comunicam com a CPU através dos barramentos</a:t>
            </a:r>
            <a:r>
              <a:rPr lang="pt-BR" sz="1200" dirty="0" smtClean="0"/>
              <a:t>.</a:t>
            </a:r>
            <a:endParaRPr lang="pt-BR" sz="1200" dirty="0"/>
          </a:p>
          <a:p>
            <a:r>
              <a:rPr lang="pt-BR" sz="1200" dirty="0"/>
              <a:t>IV. A CPU possui apenas um módulo, que é a Unidade Lógica e Aritmética (ULA</a:t>
            </a:r>
            <a:r>
              <a:rPr lang="pt-BR" sz="1200" dirty="0" smtClean="0"/>
              <a:t>).</a:t>
            </a:r>
            <a:endParaRPr lang="pt-BR" sz="1200" dirty="0"/>
          </a:p>
          <a:p>
            <a:r>
              <a:rPr lang="pt-BR" sz="1200" dirty="0"/>
              <a:t>V. A CPU é impossibilitada de se comunicar com as memórias secundárias</a:t>
            </a:r>
            <a:r>
              <a:rPr lang="pt-BR" sz="1200" dirty="0" smtClean="0"/>
              <a:t>.</a:t>
            </a:r>
          </a:p>
          <a:p>
            <a:endParaRPr lang="pt-BR" sz="1200" dirty="0"/>
          </a:p>
          <a:p>
            <a:r>
              <a:rPr lang="pt-BR" sz="1200" dirty="0"/>
              <a:t>Agora, assinale a alternativa que representa a sequência correta:</a:t>
            </a:r>
          </a:p>
          <a:p>
            <a:r>
              <a:rPr lang="pt-BR" sz="1200" dirty="0"/>
              <a:t/>
            </a:r>
            <a:br>
              <a:rPr lang="pt-BR" sz="1200" dirty="0"/>
            </a:br>
            <a:endParaRPr lang="pt-BR" sz="1200" dirty="0"/>
          </a:p>
        </p:txBody>
      </p:sp>
      <p:grpSp>
        <p:nvGrpSpPr>
          <p:cNvPr id="28" name="Grupo 27"/>
          <p:cNvGrpSpPr/>
          <p:nvPr/>
        </p:nvGrpSpPr>
        <p:grpSpPr>
          <a:xfrm rot="5400000">
            <a:off x="2559954" y="5321775"/>
            <a:ext cx="8028624" cy="450850"/>
            <a:chOff x="348266" y="6407663"/>
            <a:chExt cx="6063113" cy="548692"/>
          </a:xfrm>
        </p:grpSpPr>
        <p:sp>
          <p:nvSpPr>
            <p:cNvPr id="29" name="Retângulo de cantos arredondados 28"/>
            <p:cNvSpPr/>
            <p:nvPr/>
          </p:nvSpPr>
          <p:spPr>
            <a:xfrm>
              <a:off x="348266" y="6407663"/>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Exercícios</a:t>
              </a:r>
              <a:endParaRPr lang="pt-BR" dirty="0"/>
            </a:p>
          </p:txBody>
        </p:sp>
        <p:pic>
          <p:nvPicPr>
            <p:cNvPr id="36" name="Imagem 35"/>
            <p:cNvPicPr>
              <a:picLocks noChangeAspect="1"/>
            </p:cNvPicPr>
            <p:nvPr/>
          </p:nvPicPr>
          <p:blipFill>
            <a:blip r:embed="rId4"/>
            <a:stretch>
              <a:fillRect/>
            </a:stretch>
          </p:blipFill>
          <p:spPr>
            <a:xfrm>
              <a:off x="420276" y="6427862"/>
              <a:ext cx="848484" cy="513707"/>
            </a:xfrm>
            <a:prstGeom prst="rect">
              <a:avLst/>
            </a:prstGeom>
          </p:spPr>
        </p:pic>
      </p:grpSp>
      <p:grpSp>
        <p:nvGrpSpPr>
          <p:cNvPr id="2" name="Grupo 1"/>
          <p:cNvGrpSpPr/>
          <p:nvPr/>
        </p:nvGrpSpPr>
        <p:grpSpPr>
          <a:xfrm>
            <a:off x="285728" y="1072194"/>
            <a:ext cx="6023590" cy="432581"/>
            <a:chOff x="285728" y="1072194"/>
            <a:chExt cx="6023590" cy="432581"/>
          </a:xfrm>
        </p:grpSpPr>
        <p:sp>
          <p:nvSpPr>
            <p:cNvPr id="34" name="Retângulo de cantos arredondados 33"/>
            <p:cNvSpPr/>
            <p:nvPr/>
          </p:nvSpPr>
          <p:spPr>
            <a:xfrm>
              <a:off x="285728" y="1072194"/>
              <a:ext cx="6023590" cy="43258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Exercício(s)</a:t>
              </a:r>
              <a:endParaRPr lang="pt-BR" dirty="0"/>
            </a:p>
          </p:txBody>
        </p:sp>
        <p:pic>
          <p:nvPicPr>
            <p:cNvPr id="40" name="Picture 6" descr="Examination And Approval Management Svg - Approval Management Icon Png ,  Transparent Cartoon - Jing.fm"/>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32656" y="1072194"/>
              <a:ext cx="535575" cy="409797"/>
            </a:xfrm>
            <a:prstGeom prst="rect">
              <a:avLst/>
            </a:prstGeom>
            <a:noFill/>
            <a:extLst>
              <a:ext uri="{909E8E84-426E-40DD-AFC4-6F175D3DCCD1}">
                <a14:hiddenFill xmlns:a14="http://schemas.microsoft.com/office/drawing/2010/main">
                  <a:solidFill>
                    <a:srgbClr val="FFFFFF"/>
                  </a:solidFill>
                </a14:hiddenFill>
              </a:ext>
            </a:extLst>
          </p:spPr>
        </p:pic>
      </p:grpSp>
      <p:sp>
        <p:nvSpPr>
          <p:cNvPr id="30" name="Título 1"/>
          <p:cNvSpPr txBox="1">
            <a:spLocks/>
          </p:cNvSpPr>
          <p:nvPr/>
        </p:nvSpPr>
        <p:spPr>
          <a:xfrm>
            <a:off x="1484785" y="0"/>
            <a:ext cx="3793146" cy="97502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2500" b="1" dirty="0"/>
              <a:t>Organização e Arquitetura </a:t>
            </a:r>
            <a:r>
              <a:rPr lang="pt-BR" sz="2500" b="1" dirty="0" smtClean="0"/>
              <a:t>  de Computadores</a:t>
            </a:r>
            <a:endParaRPr lang="pt-BR" sz="2500" b="1" dirty="0"/>
          </a:p>
        </p:txBody>
      </p:sp>
      <p:pic>
        <p:nvPicPr>
          <p:cNvPr id="6" name="Imagem 5"/>
          <p:cNvPicPr>
            <a:picLocks noChangeAspect="1"/>
          </p:cNvPicPr>
          <p:nvPr/>
        </p:nvPicPr>
        <p:blipFill>
          <a:blip r:embed="rId6"/>
          <a:stretch>
            <a:fillRect/>
          </a:stretch>
        </p:blipFill>
        <p:spPr>
          <a:xfrm>
            <a:off x="1052736" y="4435741"/>
            <a:ext cx="1704975" cy="952500"/>
          </a:xfrm>
          <a:prstGeom prst="rect">
            <a:avLst/>
          </a:prstGeom>
        </p:spPr>
      </p:pic>
      <p:pic>
        <p:nvPicPr>
          <p:cNvPr id="8" name="Imagem 7"/>
          <p:cNvPicPr>
            <a:picLocks noChangeAspect="1"/>
          </p:cNvPicPr>
          <p:nvPr/>
        </p:nvPicPr>
        <p:blipFill>
          <a:blip r:embed="rId7"/>
          <a:stretch>
            <a:fillRect/>
          </a:stretch>
        </p:blipFill>
        <p:spPr>
          <a:xfrm>
            <a:off x="2980939" y="4433275"/>
            <a:ext cx="1744205" cy="954966"/>
          </a:xfrm>
          <a:prstGeom prst="rect">
            <a:avLst/>
          </a:prstGeom>
        </p:spPr>
      </p:pic>
      <p:pic>
        <p:nvPicPr>
          <p:cNvPr id="10" name="Imagem 9"/>
          <p:cNvPicPr>
            <a:picLocks noChangeAspect="1"/>
          </p:cNvPicPr>
          <p:nvPr/>
        </p:nvPicPr>
        <p:blipFill>
          <a:blip r:embed="rId8"/>
          <a:stretch>
            <a:fillRect/>
          </a:stretch>
        </p:blipFill>
        <p:spPr>
          <a:xfrm>
            <a:off x="585961" y="6249144"/>
            <a:ext cx="1834927" cy="432048"/>
          </a:xfrm>
          <a:prstGeom prst="rect">
            <a:avLst/>
          </a:prstGeom>
        </p:spPr>
      </p:pic>
    </p:spTree>
    <p:extLst>
      <p:ext uri="{BB962C8B-B14F-4D97-AF65-F5344CB8AC3E}">
        <p14:creationId xmlns:p14="http://schemas.microsoft.com/office/powerpoint/2010/main" val="1987791883"/>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3"/>
          <a:srcRect/>
          <a:stretch>
            <a:fillRect/>
          </a:stretch>
        </p:blipFill>
        <p:spPr bwMode="auto">
          <a:xfrm>
            <a:off x="6100217" y="177494"/>
            <a:ext cx="660016" cy="918283"/>
          </a:xfrm>
          <a:prstGeom prst="rect">
            <a:avLst/>
          </a:prstGeom>
          <a:noFill/>
        </p:spPr>
      </p:pic>
      <p:sp>
        <p:nvSpPr>
          <p:cNvPr id="24" name="Retângulo de cantos arredondados 23"/>
          <p:cNvSpPr/>
          <p:nvPr/>
        </p:nvSpPr>
        <p:spPr>
          <a:xfrm>
            <a:off x="285728" y="5601072"/>
            <a:ext cx="6023590" cy="3960440"/>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r>
              <a:rPr lang="pt-BR" sz="1400" dirty="0" smtClean="0"/>
              <a:t>Resposta:</a:t>
            </a:r>
          </a:p>
          <a:p>
            <a:endParaRPr lang="pt-BR" sz="1300" dirty="0"/>
          </a:p>
          <a:p>
            <a:endParaRPr lang="pt-BR" sz="1400" dirty="0" smtClean="0"/>
          </a:p>
          <a:p>
            <a:endParaRPr lang="pt-BR" sz="1400" dirty="0"/>
          </a:p>
          <a:p>
            <a:endParaRPr lang="pt-BR" sz="1400" dirty="0"/>
          </a:p>
          <a:p>
            <a:endParaRPr lang="pt-BR" sz="1400" dirty="0" smtClean="0"/>
          </a:p>
          <a:p>
            <a:endParaRPr lang="pt-BR" sz="1400" dirty="0"/>
          </a:p>
          <a:p>
            <a:r>
              <a:rPr lang="pt-BR" sz="1400" dirty="0" smtClean="0"/>
              <a:t> </a:t>
            </a:r>
          </a:p>
          <a:p>
            <a:endParaRPr lang="pt-BR" sz="1400" dirty="0"/>
          </a:p>
          <a:p>
            <a:endParaRPr lang="pt-BR" sz="1400" dirty="0"/>
          </a:p>
          <a:p>
            <a:endParaRPr lang="pt-BR" sz="1400" dirty="0" smtClean="0"/>
          </a:p>
          <a:p>
            <a:endParaRPr lang="pt-BR" sz="1400" dirty="0"/>
          </a:p>
        </p:txBody>
      </p:sp>
      <p:sp>
        <p:nvSpPr>
          <p:cNvPr id="22" name="Cruz 21"/>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 name="Cruz 22"/>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5" name="Retângulo 24"/>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26" name="Retângulo 25"/>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7" name="Retângulo de cantos arredondados 26"/>
          <p:cNvSpPr/>
          <p:nvPr/>
        </p:nvSpPr>
        <p:spPr>
          <a:xfrm>
            <a:off x="285727" y="1279591"/>
            <a:ext cx="6023591" cy="4249473"/>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endParaRPr lang="pt-BR" sz="1200" dirty="0" smtClean="0"/>
          </a:p>
          <a:p>
            <a:r>
              <a:rPr lang="pt-BR" sz="1200" dirty="0" smtClean="0"/>
              <a:t>Grandes </a:t>
            </a:r>
            <a:r>
              <a:rPr lang="pt-BR" sz="1200" dirty="0"/>
              <a:t>processamentos exigem uma grande capacidade de hardware e software. Uma das opções para grandes demandas é o uso de multicomputadores</a:t>
            </a:r>
            <a:r>
              <a:rPr lang="pt-BR" sz="1200" dirty="0" smtClean="0"/>
              <a:t>.</a:t>
            </a:r>
          </a:p>
          <a:p>
            <a:endParaRPr lang="pt-BR" sz="1200" dirty="0"/>
          </a:p>
          <a:p>
            <a:r>
              <a:rPr lang="pt-BR" sz="1200" dirty="0"/>
              <a:t>Considerando essas informações e o conteúdo estudado, pode-se afirmar que multicomputadores são:</a:t>
            </a:r>
          </a:p>
          <a:p>
            <a:r>
              <a:rPr lang="pt-BR" sz="1200" dirty="0"/>
              <a:t/>
            </a:r>
            <a:br>
              <a:rPr lang="pt-BR" sz="1200" dirty="0"/>
            </a:br>
            <a:r>
              <a:rPr lang="pt-BR" sz="1200" dirty="0"/>
              <a:t/>
            </a:r>
            <a:br>
              <a:rPr lang="pt-BR" sz="1200" dirty="0"/>
            </a:br>
            <a:endParaRPr lang="pt-BR" sz="1200" dirty="0"/>
          </a:p>
        </p:txBody>
      </p:sp>
      <p:grpSp>
        <p:nvGrpSpPr>
          <p:cNvPr id="28" name="Grupo 27"/>
          <p:cNvGrpSpPr/>
          <p:nvPr/>
        </p:nvGrpSpPr>
        <p:grpSpPr>
          <a:xfrm rot="5400000">
            <a:off x="2559954" y="5321775"/>
            <a:ext cx="8028624" cy="450850"/>
            <a:chOff x="348266" y="6407663"/>
            <a:chExt cx="6063113" cy="548692"/>
          </a:xfrm>
        </p:grpSpPr>
        <p:sp>
          <p:nvSpPr>
            <p:cNvPr id="29" name="Retângulo de cantos arredondados 28"/>
            <p:cNvSpPr/>
            <p:nvPr/>
          </p:nvSpPr>
          <p:spPr>
            <a:xfrm>
              <a:off x="348266" y="6407663"/>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Exercícios</a:t>
              </a:r>
              <a:endParaRPr lang="pt-BR" dirty="0"/>
            </a:p>
          </p:txBody>
        </p:sp>
        <p:pic>
          <p:nvPicPr>
            <p:cNvPr id="36" name="Imagem 35"/>
            <p:cNvPicPr>
              <a:picLocks noChangeAspect="1"/>
            </p:cNvPicPr>
            <p:nvPr/>
          </p:nvPicPr>
          <p:blipFill>
            <a:blip r:embed="rId4"/>
            <a:stretch>
              <a:fillRect/>
            </a:stretch>
          </p:blipFill>
          <p:spPr>
            <a:xfrm>
              <a:off x="420276" y="6427862"/>
              <a:ext cx="848484" cy="513707"/>
            </a:xfrm>
            <a:prstGeom prst="rect">
              <a:avLst/>
            </a:prstGeom>
          </p:spPr>
        </p:pic>
      </p:grpSp>
      <p:grpSp>
        <p:nvGrpSpPr>
          <p:cNvPr id="2" name="Grupo 1"/>
          <p:cNvGrpSpPr/>
          <p:nvPr/>
        </p:nvGrpSpPr>
        <p:grpSpPr>
          <a:xfrm>
            <a:off x="285728" y="1072194"/>
            <a:ext cx="6023590" cy="432581"/>
            <a:chOff x="285728" y="1072194"/>
            <a:chExt cx="6023590" cy="432581"/>
          </a:xfrm>
        </p:grpSpPr>
        <p:sp>
          <p:nvSpPr>
            <p:cNvPr id="34" name="Retângulo de cantos arredondados 33"/>
            <p:cNvSpPr/>
            <p:nvPr/>
          </p:nvSpPr>
          <p:spPr>
            <a:xfrm>
              <a:off x="285728" y="1072194"/>
              <a:ext cx="6023590" cy="43258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Exercício(s)</a:t>
              </a:r>
              <a:endParaRPr lang="pt-BR" dirty="0"/>
            </a:p>
          </p:txBody>
        </p:sp>
        <p:pic>
          <p:nvPicPr>
            <p:cNvPr id="40" name="Picture 6" descr="Examination And Approval Management Svg - Approval Management Icon Png ,  Transparent Cartoon - Jing.fm"/>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32656" y="1072194"/>
              <a:ext cx="535575" cy="409797"/>
            </a:xfrm>
            <a:prstGeom prst="rect">
              <a:avLst/>
            </a:prstGeom>
            <a:noFill/>
            <a:extLst>
              <a:ext uri="{909E8E84-426E-40DD-AFC4-6F175D3DCCD1}">
                <a14:hiddenFill xmlns:a14="http://schemas.microsoft.com/office/drawing/2010/main">
                  <a:solidFill>
                    <a:srgbClr val="FFFFFF"/>
                  </a:solidFill>
                </a14:hiddenFill>
              </a:ext>
            </a:extLst>
          </p:spPr>
        </p:pic>
      </p:grpSp>
      <p:sp>
        <p:nvSpPr>
          <p:cNvPr id="30" name="Título 1"/>
          <p:cNvSpPr txBox="1">
            <a:spLocks/>
          </p:cNvSpPr>
          <p:nvPr/>
        </p:nvSpPr>
        <p:spPr>
          <a:xfrm>
            <a:off x="1484785" y="0"/>
            <a:ext cx="3793146" cy="97502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2500" b="1" dirty="0"/>
              <a:t>Organização e Arquitetura </a:t>
            </a:r>
            <a:r>
              <a:rPr lang="pt-BR" sz="2500" b="1" dirty="0" smtClean="0"/>
              <a:t>  de Computadores</a:t>
            </a:r>
            <a:endParaRPr lang="pt-BR" sz="2500" b="1" dirty="0"/>
          </a:p>
        </p:txBody>
      </p:sp>
      <p:pic>
        <p:nvPicPr>
          <p:cNvPr id="3" name="Imagem 2"/>
          <p:cNvPicPr>
            <a:picLocks noChangeAspect="1"/>
          </p:cNvPicPr>
          <p:nvPr/>
        </p:nvPicPr>
        <p:blipFill>
          <a:blip r:embed="rId6"/>
          <a:stretch>
            <a:fillRect/>
          </a:stretch>
        </p:blipFill>
        <p:spPr>
          <a:xfrm>
            <a:off x="388982" y="2920764"/>
            <a:ext cx="5842696" cy="2176252"/>
          </a:xfrm>
          <a:prstGeom prst="rect">
            <a:avLst/>
          </a:prstGeom>
        </p:spPr>
      </p:pic>
      <p:pic>
        <p:nvPicPr>
          <p:cNvPr id="7" name="Imagem 6"/>
          <p:cNvPicPr>
            <a:picLocks noChangeAspect="1"/>
          </p:cNvPicPr>
          <p:nvPr/>
        </p:nvPicPr>
        <p:blipFill>
          <a:blip r:embed="rId7"/>
          <a:stretch>
            <a:fillRect/>
          </a:stretch>
        </p:blipFill>
        <p:spPr>
          <a:xfrm>
            <a:off x="476672" y="6284404"/>
            <a:ext cx="5623545" cy="540804"/>
          </a:xfrm>
          <a:prstGeom prst="rect">
            <a:avLst/>
          </a:prstGeom>
        </p:spPr>
      </p:pic>
    </p:spTree>
    <p:extLst>
      <p:ext uri="{BB962C8B-B14F-4D97-AF65-F5344CB8AC3E}">
        <p14:creationId xmlns:p14="http://schemas.microsoft.com/office/powerpoint/2010/main" val="2217061945"/>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3"/>
          <a:srcRect/>
          <a:stretch>
            <a:fillRect/>
          </a:stretch>
        </p:blipFill>
        <p:spPr bwMode="auto">
          <a:xfrm>
            <a:off x="6100217" y="177494"/>
            <a:ext cx="660016" cy="918283"/>
          </a:xfrm>
          <a:prstGeom prst="rect">
            <a:avLst/>
          </a:prstGeom>
          <a:noFill/>
        </p:spPr>
      </p:pic>
      <p:sp>
        <p:nvSpPr>
          <p:cNvPr id="24" name="Retângulo de cantos arredondados 23"/>
          <p:cNvSpPr/>
          <p:nvPr/>
        </p:nvSpPr>
        <p:spPr>
          <a:xfrm>
            <a:off x="285728" y="5601072"/>
            <a:ext cx="6023590" cy="3960440"/>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r>
              <a:rPr lang="pt-BR" sz="1400" dirty="0" smtClean="0"/>
              <a:t>Resposta:</a:t>
            </a:r>
          </a:p>
          <a:p>
            <a:endParaRPr lang="pt-BR" sz="1300" dirty="0"/>
          </a:p>
          <a:p>
            <a:endParaRPr lang="pt-BR" sz="1400" dirty="0" smtClean="0"/>
          </a:p>
          <a:p>
            <a:endParaRPr lang="pt-BR" sz="1400" dirty="0"/>
          </a:p>
          <a:p>
            <a:endParaRPr lang="pt-BR" sz="1400" dirty="0"/>
          </a:p>
          <a:p>
            <a:endParaRPr lang="pt-BR" sz="1400" dirty="0" smtClean="0"/>
          </a:p>
          <a:p>
            <a:endParaRPr lang="pt-BR" sz="1400" dirty="0"/>
          </a:p>
          <a:p>
            <a:r>
              <a:rPr lang="pt-BR" sz="1400" dirty="0" smtClean="0"/>
              <a:t> </a:t>
            </a:r>
          </a:p>
          <a:p>
            <a:endParaRPr lang="pt-BR" sz="1400" dirty="0"/>
          </a:p>
          <a:p>
            <a:endParaRPr lang="pt-BR" sz="1400" dirty="0"/>
          </a:p>
          <a:p>
            <a:endParaRPr lang="pt-BR" sz="1400" dirty="0" smtClean="0"/>
          </a:p>
          <a:p>
            <a:endParaRPr lang="pt-BR" sz="1400" dirty="0"/>
          </a:p>
        </p:txBody>
      </p:sp>
      <p:sp>
        <p:nvSpPr>
          <p:cNvPr id="22" name="Cruz 21"/>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 name="Cruz 22"/>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5" name="Retângulo 24"/>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26" name="Retângulo 25"/>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7" name="Retângulo de cantos arredondados 26"/>
          <p:cNvSpPr/>
          <p:nvPr/>
        </p:nvSpPr>
        <p:spPr>
          <a:xfrm>
            <a:off x="285727" y="1279591"/>
            <a:ext cx="6023591" cy="4249473"/>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endParaRPr lang="pt-BR" sz="1200" dirty="0" smtClean="0"/>
          </a:p>
          <a:p>
            <a:r>
              <a:rPr lang="pt-BR" sz="1200" dirty="0"/>
              <a:t>As informações são armazenadas no computador de acordo com seu tamanho e relevância, referente à sua necessidade de acesso. Por esse motivo, existem memórias para informações que precisam ser usadas com mais urgência e memórias que armazenam informações maiores ou que não precisam ser acessadas com tanta frequência. </a:t>
            </a:r>
          </a:p>
          <a:p>
            <a:endParaRPr lang="pt-BR" sz="1200" dirty="0"/>
          </a:p>
          <a:p>
            <a:r>
              <a:rPr lang="pt-BR" sz="1200" dirty="0"/>
              <a:t>Considerando essas informações e o conteúdo estudado, é correto afirmar que a Memória Primária</a:t>
            </a:r>
            <a:r>
              <a:rPr lang="pt-BR" sz="1200" dirty="0" smtClean="0"/>
              <a:t>:</a:t>
            </a:r>
          </a:p>
          <a:p>
            <a:endParaRPr lang="pt-BR" sz="1200" dirty="0"/>
          </a:p>
          <a:p>
            <a:endParaRPr lang="pt-BR" sz="1200" dirty="0"/>
          </a:p>
          <a:p>
            <a:r>
              <a:rPr lang="pt-BR" sz="1200" dirty="0"/>
              <a:t/>
            </a:r>
            <a:br>
              <a:rPr lang="pt-BR" sz="1200" dirty="0"/>
            </a:br>
            <a:r>
              <a:rPr lang="pt-BR" sz="1200" dirty="0"/>
              <a:t/>
            </a:r>
            <a:br>
              <a:rPr lang="pt-BR" sz="1200" dirty="0"/>
            </a:br>
            <a:r>
              <a:rPr lang="pt-BR" sz="1200" dirty="0"/>
              <a:t/>
            </a:r>
            <a:br>
              <a:rPr lang="pt-BR" sz="1200" dirty="0"/>
            </a:br>
            <a:endParaRPr lang="pt-BR" sz="1200" dirty="0"/>
          </a:p>
        </p:txBody>
      </p:sp>
      <p:grpSp>
        <p:nvGrpSpPr>
          <p:cNvPr id="28" name="Grupo 27"/>
          <p:cNvGrpSpPr/>
          <p:nvPr/>
        </p:nvGrpSpPr>
        <p:grpSpPr>
          <a:xfrm rot="5400000">
            <a:off x="2559954" y="5321775"/>
            <a:ext cx="8028624" cy="450850"/>
            <a:chOff x="348266" y="6407663"/>
            <a:chExt cx="6063113" cy="548692"/>
          </a:xfrm>
        </p:grpSpPr>
        <p:sp>
          <p:nvSpPr>
            <p:cNvPr id="29" name="Retângulo de cantos arredondados 28"/>
            <p:cNvSpPr/>
            <p:nvPr/>
          </p:nvSpPr>
          <p:spPr>
            <a:xfrm>
              <a:off x="348266" y="6407663"/>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Exercícios</a:t>
              </a:r>
              <a:endParaRPr lang="pt-BR" dirty="0"/>
            </a:p>
          </p:txBody>
        </p:sp>
        <p:pic>
          <p:nvPicPr>
            <p:cNvPr id="36" name="Imagem 35"/>
            <p:cNvPicPr>
              <a:picLocks noChangeAspect="1"/>
            </p:cNvPicPr>
            <p:nvPr/>
          </p:nvPicPr>
          <p:blipFill>
            <a:blip r:embed="rId4"/>
            <a:stretch>
              <a:fillRect/>
            </a:stretch>
          </p:blipFill>
          <p:spPr>
            <a:xfrm>
              <a:off x="420276" y="6427862"/>
              <a:ext cx="848484" cy="513707"/>
            </a:xfrm>
            <a:prstGeom prst="rect">
              <a:avLst/>
            </a:prstGeom>
          </p:spPr>
        </p:pic>
      </p:grpSp>
      <p:grpSp>
        <p:nvGrpSpPr>
          <p:cNvPr id="2" name="Grupo 1"/>
          <p:cNvGrpSpPr/>
          <p:nvPr/>
        </p:nvGrpSpPr>
        <p:grpSpPr>
          <a:xfrm>
            <a:off x="285728" y="1072194"/>
            <a:ext cx="6023590" cy="432581"/>
            <a:chOff x="285728" y="1072194"/>
            <a:chExt cx="6023590" cy="432581"/>
          </a:xfrm>
        </p:grpSpPr>
        <p:sp>
          <p:nvSpPr>
            <p:cNvPr id="34" name="Retângulo de cantos arredondados 33"/>
            <p:cNvSpPr/>
            <p:nvPr/>
          </p:nvSpPr>
          <p:spPr>
            <a:xfrm>
              <a:off x="285728" y="1072194"/>
              <a:ext cx="6023590" cy="43258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Exercício(s)</a:t>
              </a:r>
              <a:endParaRPr lang="pt-BR" dirty="0"/>
            </a:p>
          </p:txBody>
        </p:sp>
        <p:pic>
          <p:nvPicPr>
            <p:cNvPr id="40" name="Picture 6" descr="Examination And Approval Management Svg - Approval Management Icon Png ,  Transparent Cartoon - Jing.fm"/>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32656" y="1072194"/>
              <a:ext cx="535575" cy="409797"/>
            </a:xfrm>
            <a:prstGeom prst="rect">
              <a:avLst/>
            </a:prstGeom>
            <a:noFill/>
            <a:extLst>
              <a:ext uri="{909E8E84-426E-40DD-AFC4-6F175D3DCCD1}">
                <a14:hiddenFill xmlns:a14="http://schemas.microsoft.com/office/drawing/2010/main">
                  <a:solidFill>
                    <a:srgbClr val="FFFFFF"/>
                  </a:solidFill>
                </a14:hiddenFill>
              </a:ext>
            </a:extLst>
          </p:spPr>
        </p:pic>
      </p:grpSp>
      <p:sp>
        <p:nvSpPr>
          <p:cNvPr id="30" name="Título 1"/>
          <p:cNvSpPr txBox="1">
            <a:spLocks/>
          </p:cNvSpPr>
          <p:nvPr/>
        </p:nvSpPr>
        <p:spPr>
          <a:xfrm>
            <a:off x="1484785" y="0"/>
            <a:ext cx="3793146" cy="97502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2500" b="1" dirty="0"/>
              <a:t>Organização e Arquitetura </a:t>
            </a:r>
            <a:r>
              <a:rPr lang="pt-BR" sz="2500" b="1" dirty="0" smtClean="0"/>
              <a:t>  de Computadores</a:t>
            </a:r>
            <a:endParaRPr lang="pt-BR" sz="2500" b="1" dirty="0"/>
          </a:p>
        </p:txBody>
      </p:sp>
      <p:pic>
        <p:nvPicPr>
          <p:cNvPr id="6" name="Imagem 5"/>
          <p:cNvPicPr>
            <a:picLocks noChangeAspect="1"/>
          </p:cNvPicPr>
          <p:nvPr/>
        </p:nvPicPr>
        <p:blipFill>
          <a:blip r:embed="rId6"/>
          <a:stretch>
            <a:fillRect/>
          </a:stretch>
        </p:blipFill>
        <p:spPr>
          <a:xfrm>
            <a:off x="397920" y="3404327"/>
            <a:ext cx="5794299" cy="1690489"/>
          </a:xfrm>
          <a:prstGeom prst="rect">
            <a:avLst/>
          </a:prstGeom>
        </p:spPr>
      </p:pic>
      <p:pic>
        <p:nvPicPr>
          <p:cNvPr id="7" name="Imagem 6"/>
          <p:cNvPicPr>
            <a:picLocks noChangeAspect="1"/>
          </p:cNvPicPr>
          <p:nvPr/>
        </p:nvPicPr>
        <p:blipFill>
          <a:blip r:embed="rId7"/>
          <a:stretch>
            <a:fillRect/>
          </a:stretch>
        </p:blipFill>
        <p:spPr>
          <a:xfrm>
            <a:off x="577151" y="6177136"/>
            <a:ext cx="5615068" cy="360040"/>
          </a:xfrm>
          <a:prstGeom prst="rect">
            <a:avLst/>
          </a:prstGeom>
        </p:spPr>
      </p:pic>
    </p:spTree>
    <p:extLst>
      <p:ext uri="{BB962C8B-B14F-4D97-AF65-F5344CB8AC3E}">
        <p14:creationId xmlns:p14="http://schemas.microsoft.com/office/powerpoint/2010/main" val="182299482"/>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3"/>
          <a:srcRect/>
          <a:stretch>
            <a:fillRect/>
          </a:stretch>
        </p:blipFill>
        <p:spPr bwMode="auto">
          <a:xfrm>
            <a:off x="6100217" y="177494"/>
            <a:ext cx="660016" cy="918283"/>
          </a:xfrm>
          <a:prstGeom prst="rect">
            <a:avLst/>
          </a:prstGeom>
          <a:noFill/>
        </p:spPr>
      </p:pic>
      <p:sp>
        <p:nvSpPr>
          <p:cNvPr id="24" name="Retângulo de cantos arredondados 23"/>
          <p:cNvSpPr/>
          <p:nvPr/>
        </p:nvSpPr>
        <p:spPr>
          <a:xfrm>
            <a:off x="285728" y="5601072"/>
            <a:ext cx="6023590" cy="3960440"/>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r>
              <a:rPr lang="pt-BR" sz="1400" dirty="0" smtClean="0"/>
              <a:t>Resposta:</a:t>
            </a:r>
          </a:p>
          <a:p>
            <a:endParaRPr lang="pt-BR" sz="1300" dirty="0"/>
          </a:p>
          <a:p>
            <a:endParaRPr lang="pt-BR" sz="1400" dirty="0" smtClean="0"/>
          </a:p>
          <a:p>
            <a:endParaRPr lang="pt-BR" sz="1400" dirty="0"/>
          </a:p>
          <a:p>
            <a:endParaRPr lang="pt-BR" sz="1400" dirty="0"/>
          </a:p>
          <a:p>
            <a:endParaRPr lang="pt-BR" sz="1400" dirty="0" smtClean="0"/>
          </a:p>
          <a:p>
            <a:endParaRPr lang="pt-BR" sz="1400" dirty="0"/>
          </a:p>
          <a:p>
            <a:r>
              <a:rPr lang="pt-BR" sz="1400" dirty="0" smtClean="0"/>
              <a:t> </a:t>
            </a:r>
          </a:p>
          <a:p>
            <a:endParaRPr lang="pt-BR" sz="1400" dirty="0"/>
          </a:p>
          <a:p>
            <a:endParaRPr lang="pt-BR" sz="1400" dirty="0"/>
          </a:p>
          <a:p>
            <a:endParaRPr lang="pt-BR" sz="1400" dirty="0" smtClean="0"/>
          </a:p>
          <a:p>
            <a:endParaRPr lang="pt-BR" sz="1400" dirty="0"/>
          </a:p>
        </p:txBody>
      </p:sp>
      <p:sp>
        <p:nvSpPr>
          <p:cNvPr id="22" name="Cruz 21"/>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 name="Cruz 22"/>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5" name="Retângulo 24"/>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26" name="Retângulo 25"/>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7" name="Retângulo de cantos arredondados 26"/>
          <p:cNvSpPr/>
          <p:nvPr/>
        </p:nvSpPr>
        <p:spPr>
          <a:xfrm>
            <a:off x="285727" y="1279591"/>
            <a:ext cx="6023591" cy="4249473"/>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endParaRPr lang="pt-BR" sz="1200" dirty="0" smtClean="0"/>
          </a:p>
          <a:p>
            <a:r>
              <a:rPr lang="pt-BR" sz="1200" dirty="0"/>
              <a:t>Dentro de um computador existem diversos dispositivos conectados por barramentos. Um desses dispositivos é conhecido como placa-mãe, ou, em inglês: mainboard. </a:t>
            </a:r>
          </a:p>
          <a:p>
            <a:endParaRPr lang="pt-BR" sz="1200" dirty="0"/>
          </a:p>
          <a:p>
            <a:r>
              <a:rPr lang="pt-BR" sz="1200" dirty="0"/>
              <a:t>Considerando essas informações e o conteúdo estudado sobre placa-mãe, pode-se afirmar que sua função é:</a:t>
            </a:r>
          </a:p>
          <a:p>
            <a:endParaRPr lang="pt-BR" sz="1200" dirty="0"/>
          </a:p>
          <a:p>
            <a:endParaRPr lang="pt-BR" sz="1200" dirty="0"/>
          </a:p>
          <a:p>
            <a:r>
              <a:rPr lang="pt-BR" sz="1200" dirty="0"/>
              <a:t/>
            </a:r>
            <a:br>
              <a:rPr lang="pt-BR" sz="1200" dirty="0"/>
            </a:br>
            <a:r>
              <a:rPr lang="pt-BR" sz="1200" dirty="0"/>
              <a:t/>
            </a:r>
            <a:br>
              <a:rPr lang="pt-BR" sz="1200" dirty="0"/>
            </a:br>
            <a:r>
              <a:rPr lang="pt-BR" sz="1200" dirty="0"/>
              <a:t/>
            </a:r>
            <a:br>
              <a:rPr lang="pt-BR" sz="1200" dirty="0"/>
            </a:br>
            <a:endParaRPr lang="pt-BR" sz="1200" dirty="0"/>
          </a:p>
        </p:txBody>
      </p:sp>
      <p:grpSp>
        <p:nvGrpSpPr>
          <p:cNvPr id="28" name="Grupo 27"/>
          <p:cNvGrpSpPr/>
          <p:nvPr/>
        </p:nvGrpSpPr>
        <p:grpSpPr>
          <a:xfrm rot="5400000">
            <a:off x="2559954" y="5321775"/>
            <a:ext cx="8028624" cy="450850"/>
            <a:chOff x="348266" y="6407663"/>
            <a:chExt cx="6063113" cy="548692"/>
          </a:xfrm>
        </p:grpSpPr>
        <p:sp>
          <p:nvSpPr>
            <p:cNvPr id="29" name="Retângulo de cantos arredondados 28"/>
            <p:cNvSpPr/>
            <p:nvPr/>
          </p:nvSpPr>
          <p:spPr>
            <a:xfrm>
              <a:off x="348266" y="6407663"/>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Exercícios</a:t>
              </a:r>
              <a:endParaRPr lang="pt-BR" dirty="0"/>
            </a:p>
          </p:txBody>
        </p:sp>
        <p:pic>
          <p:nvPicPr>
            <p:cNvPr id="36" name="Imagem 35"/>
            <p:cNvPicPr>
              <a:picLocks noChangeAspect="1"/>
            </p:cNvPicPr>
            <p:nvPr/>
          </p:nvPicPr>
          <p:blipFill>
            <a:blip r:embed="rId4"/>
            <a:stretch>
              <a:fillRect/>
            </a:stretch>
          </p:blipFill>
          <p:spPr>
            <a:xfrm>
              <a:off x="420276" y="6427862"/>
              <a:ext cx="848484" cy="513707"/>
            </a:xfrm>
            <a:prstGeom prst="rect">
              <a:avLst/>
            </a:prstGeom>
          </p:spPr>
        </p:pic>
      </p:grpSp>
      <p:grpSp>
        <p:nvGrpSpPr>
          <p:cNvPr id="2" name="Grupo 1"/>
          <p:cNvGrpSpPr/>
          <p:nvPr/>
        </p:nvGrpSpPr>
        <p:grpSpPr>
          <a:xfrm>
            <a:off x="285728" y="1072194"/>
            <a:ext cx="6023590" cy="432581"/>
            <a:chOff x="285728" y="1072194"/>
            <a:chExt cx="6023590" cy="432581"/>
          </a:xfrm>
        </p:grpSpPr>
        <p:sp>
          <p:nvSpPr>
            <p:cNvPr id="34" name="Retângulo de cantos arredondados 33"/>
            <p:cNvSpPr/>
            <p:nvPr/>
          </p:nvSpPr>
          <p:spPr>
            <a:xfrm>
              <a:off x="285728" y="1072194"/>
              <a:ext cx="6023590" cy="43258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Exercício(s)</a:t>
              </a:r>
              <a:endParaRPr lang="pt-BR" dirty="0"/>
            </a:p>
          </p:txBody>
        </p:sp>
        <p:pic>
          <p:nvPicPr>
            <p:cNvPr id="40" name="Picture 6" descr="Examination And Approval Management Svg - Approval Management Icon Png ,  Transparent Cartoon - Jing.fm"/>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32656" y="1072194"/>
              <a:ext cx="535575" cy="409797"/>
            </a:xfrm>
            <a:prstGeom prst="rect">
              <a:avLst/>
            </a:prstGeom>
            <a:noFill/>
            <a:extLst>
              <a:ext uri="{909E8E84-426E-40DD-AFC4-6F175D3DCCD1}">
                <a14:hiddenFill xmlns:a14="http://schemas.microsoft.com/office/drawing/2010/main">
                  <a:solidFill>
                    <a:srgbClr val="FFFFFF"/>
                  </a:solidFill>
                </a14:hiddenFill>
              </a:ext>
            </a:extLst>
          </p:spPr>
        </p:pic>
      </p:grpSp>
      <p:sp>
        <p:nvSpPr>
          <p:cNvPr id="30" name="Título 1"/>
          <p:cNvSpPr txBox="1">
            <a:spLocks/>
          </p:cNvSpPr>
          <p:nvPr/>
        </p:nvSpPr>
        <p:spPr>
          <a:xfrm>
            <a:off x="1484785" y="0"/>
            <a:ext cx="3793146" cy="97502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2500" b="1" dirty="0"/>
              <a:t>Organização e Arquitetura </a:t>
            </a:r>
            <a:r>
              <a:rPr lang="pt-BR" sz="2500" b="1" dirty="0" smtClean="0"/>
              <a:t>  de Computadores</a:t>
            </a:r>
            <a:endParaRPr lang="pt-BR" sz="2500" b="1" dirty="0"/>
          </a:p>
        </p:txBody>
      </p:sp>
      <p:pic>
        <p:nvPicPr>
          <p:cNvPr id="3" name="Imagem 2"/>
          <p:cNvPicPr>
            <a:picLocks noChangeAspect="1"/>
          </p:cNvPicPr>
          <p:nvPr/>
        </p:nvPicPr>
        <p:blipFill>
          <a:blip r:embed="rId6"/>
          <a:stretch>
            <a:fillRect/>
          </a:stretch>
        </p:blipFill>
        <p:spPr>
          <a:xfrm>
            <a:off x="548680" y="3008784"/>
            <a:ext cx="5499259" cy="1800200"/>
          </a:xfrm>
          <a:prstGeom prst="rect">
            <a:avLst/>
          </a:prstGeom>
        </p:spPr>
      </p:pic>
      <p:pic>
        <p:nvPicPr>
          <p:cNvPr id="4" name="Imagem 3"/>
          <p:cNvPicPr>
            <a:picLocks noChangeAspect="1"/>
          </p:cNvPicPr>
          <p:nvPr/>
        </p:nvPicPr>
        <p:blipFill>
          <a:blip r:embed="rId7"/>
          <a:stretch>
            <a:fillRect/>
          </a:stretch>
        </p:blipFill>
        <p:spPr>
          <a:xfrm>
            <a:off x="548679" y="6303008"/>
            <a:ext cx="5551537" cy="450192"/>
          </a:xfrm>
          <a:prstGeom prst="rect">
            <a:avLst/>
          </a:prstGeom>
        </p:spPr>
      </p:pic>
    </p:spTree>
    <p:extLst>
      <p:ext uri="{BB962C8B-B14F-4D97-AF65-F5344CB8AC3E}">
        <p14:creationId xmlns:p14="http://schemas.microsoft.com/office/powerpoint/2010/main" val="1552251985"/>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3"/>
          <a:srcRect/>
          <a:stretch>
            <a:fillRect/>
          </a:stretch>
        </p:blipFill>
        <p:spPr bwMode="auto">
          <a:xfrm>
            <a:off x="6100217" y="177494"/>
            <a:ext cx="660016" cy="918283"/>
          </a:xfrm>
          <a:prstGeom prst="rect">
            <a:avLst/>
          </a:prstGeom>
          <a:noFill/>
        </p:spPr>
      </p:pic>
      <p:sp>
        <p:nvSpPr>
          <p:cNvPr id="24" name="Retângulo de cantos arredondados 23"/>
          <p:cNvSpPr/>
          <p:nvPr/>
        </p:nvSpPr>
        <p:spPr>
          <a:xfrm>
            <a:off x="285728" y="5601072"/>
            <a:ext cx="6023590" cy="3960440"/>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r>
              <a:rPr lang="pt-BR" sz="1400" dirty="0" smtClean="0"/>
              <a:t>Resposta:</a:t>
            </a:r>
          </a:p>
          <a:p>
            <a:endParaRPr lang="pt-BR" sz="1300" dirty="0"/>
          </a:p>
          <a:p>
            <a:endParaRPr lang="pt-BR" sz="1400" dirty="0" smtClean="0"/>
          </a:p>
          <a:p>
            <a:endParaRPr lang="pt-BR" sz="1400" dirty="0"/>
          </a:p>
          <a:p>
            <a:endParaRPr lang="pt-BR" sz="1400" dirty="0"/>
          </a:p>
          <a:p>
            <a:endParaRPr lang="pt-BR" sz="1400" dirty="0" smtClean="0"/>
          </a:p>
          <a:p>
            <a:endParaRPr lang="pt-BR" sz="1400" dirty="0"/>
          </a:p>
          <a:p>
            <a:r>
              <a:rPr lang="pt-BR" sz="1400" dirty="0" smtClean="0"/>
              <a:t> </a:t>
            </a:r>
          </a:p>
          <a:p>
            <a:endParaRPr lang="pt-BR" sz="1400" dirty="0"/>
          </a:p>
          <a:p>
            <a:endParaRPr lang="pt-BR" sz="1400" dirty="0"/>
          </a:p>
          <a:p>
            <a:endParaRPr lang="pt-BR" sz="1400" dirty="0" smtClean="0"/>
          </a:p>
          <a:p>
            <a:endParaRPr lang="pt-BR" sz="1400" dirty="0"/>
          </a:p>
        </p:txBody>
      </p:sp>
      <p:sp>
        <p:nvSpPr>
          <p:cNvPr id="22" name="Cruz 21"/>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 name="Cruz 22"/>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5" name="Retângulo 24"/>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26" name="Retângulo 25"/>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7" name="Retângulo de cantos arredondados 26"/>
          <p:cNvSpPr/>
          <p:nvPr/>
        </p:nvSpPr>
        <p:spPr>
          <a:xfrm>
            <a:off x="285727" y="1279591"/>
            <a:ext cx="6023591" cy="4249473"/>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endParaRPr lang="pt-BR" sz="1200" dirty="0" smtClean="0"/>
          </a:p>
          <a:p>
            <a:r>
              <a:rPr lang="pt-BR" sz="1200" dirty="0"/>
              <a:t>A Unidade Central de Processamento e responsável por todos os processamentos do computador. Dentro dela existem módulos com funções diferentes. Assim, com uma organização das tarefas o desempenho do computador é melhor. </a:t>
            </a:r>
          </a:p>
          <a:p>
            <a:endParaRPr lang="pt-BR" sz="1200" dirty="0"/>
          </a:p>
          <a:p>
            <a:r>
              <a:rPr lang="pt-BR" sz="1200" dirty="0"/>
              <a:t>Considerando essas informações e o conteúdo estudado sobre os módulos do processador, é correto afirmar que</a:t>
            </a:r>
            <a:r>
              <a:rPr lang="pt-BR" sz="1200" dirty="0" smtClean="0"/>
              <a:t>:</a:t>
            </a:r>
          </a:p>
          <a:p>
            <a:endParaRPr lang="pt-BR" sz="1200" dirty="0"/>
          </a:p>
          <a:p>
            <a:endParaRPr lang="pt-BR" sz="1200" dirty="0"/>
          </a:p>
          <a:p>
            <a:endParaRPr lang="pt-BR" sz="1200" dirty="0"/>
          </a:p>
          <a:p>
            <a:endParaRPr lang="pt-BR" sz="1200" dirty="0"/>
          </a:p>
          <a:p>
            <a:r>
              <a:rPr lang="pt-BR" sz="1200" dirty="0"/>
              <a:t/>
            </a:r>
            <a:br>
              <a:rPr lang="pt-BR" sz="1200" dirty="0"/>
            </a:br>
            <a:r>
              <a:rPr lang="pt-BR" sz="1200" dirty="0"/>
              <a:t/>
            </a:r>
            <a:br>
              <a:rPr lang="pt-BR" sz="1200" dirty="0"/>
            </a:br>
            <a:r>
              <a:rPr lang="pt-BR" sz="1200" dirty="0"/>
              <a:t/>
            </a:r>
            <a:br>
              <a:rPr lang="pt-BR" sz="1200" dirty="0"/>
            </a:br>
            <a:endParaRPr lang="pt-BR" sz="1200" dirty="0"/>
          </a:p>
        </p:txBody>
      </p:sp>
      <p:grpSp>
        <p:nvGrpSpPr>
          <p:cNvPr id="28" name="Grupo 27"/>
          <p:cNvGrpSpPr/>
          <p:nvPr/>
        </p:nvGrpSpPr>
        <p:grpSpPr>
          <a:xfrm rot="5400000">
            <a:off x="2559954" y="5321775"/>
            <a:ext cx="8028624" cy="450850"/>
            <a:chOff x="348266" y="6407663"/>
            <a:chExt cx="6063113" cy="548692"/>
          </a:xfrm>
        </p:grpSpPr>
        <p:sp>
          <p:nvSpPr>
            <p:cNvPr id="29" name="Retângulo de cantos arredondados 28"/>
            <p:cNvSpPr/>
            <p:nvPr/>
          </p:nvSpPr>
          <p:spPr>
            <a:xfrm>
              <a:off x="348266" y="6407663"/>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Exercícios</a:t>
              </a:r>
              <a:endParaRPr lang="pt-BR" dirty="0"/>
            </a:p>
          </p:txBody>
        </p:sp>
        <p:pic>
          <p:nvPicPr>
            <p:cNvPr id="36" name="Imagem 35"/>
            <p:cNvPicPr>
              <a:picLocks noChangeAspect="1"/>
            </p:cNvPicPr>
            <p:nvPr/>
          </p:nvPicPr>
          <p:blipFill>
            <a:blip r:embed="rId4"/>
            <a:stretch>
              <a:fillRect/>
            </a:stretch>
          </p:blipFill>
          <p:spPr>
            <a:xfrm>
              <a:off x="420276" y="6427862"/>
              <a:ext cx="848484" cy="513707"/>
            </a:xfrm>
            <a:prstGeom prst="rect">
              <a:avLst/>
            </a:prstGeom>
          </p:spPr>
        </p:pic>
      </p:grpSp>
      <p:grpSp>
        <p:nvGrpSpPr>
          <p:cNvPr id="2" name="Grupo 1"/>
          <p:cNvGrpSpPr/>
          <p:nvPr/>
        </p:nvGrpSpPr>
        <p:grpSpPr>
          <a:xfrm>
            <a:off x="285728" y="1072194"/>
            <a:ext cx="6023590" cy="432581"/>
            <a:chOff x="285728" y="1072194"/>
            <a:chExt cx="6023590" cy="432581"/>
          </a:xfrm>
        </p:grpSpPr>
        <p:sp>
          <p:nvSpPr>
            <p:cNvPr id="34" name="Retângulo de cantos arredondados 33"/>
            <p:cNvSpPr/>
            <p:nvPr/>
          </p:nvSpPr>
          <p:spPr>
            <a:xfrm>
              <a:off x="285728" y="1072194"/>
              <a:ext cx="6023590" cy="43258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Exercício(s)</a:t>
              </a:r>
              <a:endParaRPr lang="pt-BR" dirty="0"/>
            </a:p>
          </p:txBody>
        </p:sp>
        <p:pic>
          <p:nvPicPr>
            <p:cNvPr id="40" name="Picture 6" descr="Examination And Approval Management Svg - Approval Management Icon Png ,  Transparent Cartoon - Jing.fm"/>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32656" y="1072194"/>
              <a:ext cx="535575" cy="409797"/>
            </a:xfrm>
            <a:prstGeom prst="rect">
              <a:avLst/>
            </a:prstGeom>
            <a:noFill/>
            <a:extLst>
              <a:ext uri="{909E8E84-426E-40DD-AFC4-6F175D3DCCD1}">
                <a14:hiddenFill xmlns:a14="http://schemas.microsoft.com/office/drawing/2010/main">
                  <a:solidFill>
                    <a:srgbClr val="FFFFFF"/>
                  </a:solidFill>
                </a14:hiddenFill>
              </a:ext>
            </a:extLst>
          </p:spPr>
        </p:pic>
      </p:grpSp>
      <p:sp>
        <p:nvSpPr>
          <p:cNvPr id="30" name="Título 1"/>
          <p:cNvSpPr txBox="1">
            <a:spLocks/>
          </p:cNvSpPr>
          <p:nvPr/>
        </p:nvSpPr>
        <p:spPr>
          <a:xfrm>
            <a:off x="1484785" y="0"/>
            <a:ext cx="3793146" cy="97502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2500" b="1" dirty="0"/>
              <a:t>Organização e Arquitetura </a:t>
            </a:r>
            <a:r>
              <a:rPr lang="pt-BR" sz="2500" b="1" dirty="0" smtClean="0"/>
              <a:t>  de Computadores</a:t>
            </a:r>
            <a:endParaRPr lang="pt-BR" sz="2500" b="1" dirty="0"/>
          </a:p>
        </p:txBody>
      </p:sp>
      <p:pic>
        <p:nvPicPr>
          <p:cNvPr id="6" name="Imagem 5"/>
          <p:cNvPicPr>
            <a:picLocks noChangeAspect="1"/>
          </p:cNvPicPr>
          <p:nvPr/>
        </p:nvPicPr>
        <p:blipFill>
          <a:blip r:embed="rId6"/>
          <a:stretch>
            <a:fillRect/>
          </a:stretch>
        </p:blipFill>
        <p:spPr>
          <a:xfrm>
            <a:off x="548680" y="3108990"/>
            <a:ext cx="5551537" cy="1916017"/>
          </a:xfrm>
          <a:prstGeom prst="rect">
            <a:avLst/>
          </a:prstGeom>
        </p:spPr>
      </p:pic>
      <p:pic>
        <p:nvPicPr>
          <p:cNvPr id="7" name="Imagem 6"/>
          <p:cNvPicPr>
            <a:picLocks noChangeAspect="1"/>
          </p:cNvPicPr>
          <p:nvPr/>
        </p:nvPicPr>
        <p:blipFill>
          <a:blip r:embed="rId7"/>
          <a:stretch>
            <a:fillRect/>
          </a:stretch>
        </p:blipFill>
        <p:spPr>
          <a:xfrm>
            <a:off x="548641" y="6260610"/>
            <a:ext cx="4729289" cy="416096"/>
          </a:xfrm>
          <a:prstGeom prst="rect">
            <a:avLst/>
          </a:prstGeom>
        </p:spPr>
      </p:pic>
    </p:spTree>
    <p:extLst>
      <p:ext uri="{BB962C8B-B14F-4D97-AF65-F5344CB8AC3E}">
        <p14:creationId xmlns:p14="http://schemas.microsoft.com/office/powerpoint/2010/main" val="1955345688"/>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3"/>
          <a:srcRect/>
          <a:stretch>
            <a:fillRect/>
          </a:stretch>
        </p:blipFill>
        <p:spPr bwMode="auto">
          <a:xfrm>
            <a:off x="6100217" y="177494"/>
            <a:ext cx="660016" cy="918283"/>
          </a:xfrm>
          <a:prstGeom prst="rect">
            <a:avLst/>
          </a:prstGeom>
          <a:noFill/>
        </p:spPr>
      </p:pic>
      <p:sp>
        <p:nvSpPr>
          <p:cNvPr id="24" name="Retângulo de cantos arredondados 23"/>
          <p:cNvSpPr/>
          <p:nvPr/>
        </p:nvSpPr>
        <p:spPr>
          <a:xfrm>
            <a:off x="285728" y="5601072"/>
            <a:ext cx="6023590" cy="3960440"/>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r>
              <a:rPr lang="pt-BR" sz="1400" dirty="0" smtClean="0"/>
              <a:t>Resposta:</a:t>
            </a:r>
          </a:p>
          <a:p>
            <a:endParaRPr lang="pt-BR" sz="1300" dirty="0"/>
          </a:p>
          <a:p>
            <a:endParaRPr lang="pt-BR" sz="1400" dirty="0" smtClean="0"/>
          </a:p>
          <a:p>
            <a:endParaRPr lang="pt-BR" sz="1400" dirty="0"/>
          </a:p>
          <a:p>
            <a:endParaRPr lang="pt-BR" sz="1400" dirty="0"/>
          </a:p>
          <a:p>
            <a:endParaRPr lang="pt-BR" sz="1400" dirty="0" smtClean="0"/>
          </a:p>
          <a:p>
            <a:endParaRPr lang="pt-BR" sz="1400" dirty="0"/>
          </a:p>
          <a:p>
            <a:r>
              <a:rPr lang="pt-BR" sz="1400" dirty="0" smtClean="0"/>
              <a:t> </a:t>
            </a:r>
          </a:p>
          <a:p>
            <a:endParaRPr lang="pt-BR" sz="1400" dirty="0"/>
          </a:p>
          <a:p>
            <a:endParaRPr lang="pt-BR" sz="1400" dirty="0"/>
          </a:p>
          <a:p>
            <a:endParaRPr lang="pt-BR" sz="1400" dirty="0" smtClean="0"/>
          </a:p>
          <a:p>
            <a:endParaRPr lang="pt-BR" sz="1400" dirty="0"/>
          </a:p>
        </p:txBody>
      </p:sp>
      <p:sp>
        <p:nvSpPr>
          <p:cNvPr id="22" name="Cruz 21"/>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 name="Cruz 22"/>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5" name="Retângulo 24"/>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26" name="Retângulo 25"/>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7" name="Retângulo de cantos arredondados 26"/>
          <p:cNvSpPr/>
          <p:nvPr/>
        </p:nvSpPr>
        <p:spPr>
          <a:xfrm>
            <a:off x="285727" y="1279591"/>
            <a:ext cx="6023591" cy="4249473"/>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endParaRPr lang="pt-BR" sz="1200" dirty="0" smtClean="0"/>
          </a:p>
          <a:p>
            <a:r>
              <a:rPr lang="pt-BR" sz="1200" dirty="0"/>
              <a:t>Uma das formas de usar o paralelismo é explorar cada instrução individualmente, otimizando as operações por segundo. </a:t>
            </a:r>
            <a:endParaRPr lang="pt-BR" sz="1200" dirty="0" smtClean="0"/>
          </a:p>
          <a:p>
            <a:endParaRPr lang="pt-BR" sz="1200" dirty="0"/>
          </a:p>
          <a:p>
            <a:r>
              <a:rPr lang="pt-BR" sz="1200" dirty="0" smtClean="0"/>
              <a:t>Essa </a:t>
            </a:r>
            <a:r>
              <a:rPr lang="pt-BR" sz="1200" dirty="0"/>
              <a:t>execução também pode ser dividida em várias partes, passando por diversos estágios até ser concluída. </a:t>
            </a:r>
            <a:endParaRPr lang="pt-BR" sz="1200" dirty="0"/>
          </a:p>
          <a:p>
            <a:endParaRPr lang="pt-BR" sz="1200" dirty="0" smtClean="0"/>
          </a:p>
          <a:p>
            <a:r>
              <a:rPr lang="pt-BR" sz="1200" dirty="0"/>
              <a:t>Considerando essas informações e o conteúdo estudado sobre paralelismo, pode-se afirmar que</a:t>
            </a:r>
            <a:r>
              <a:rPr lang="pt-BR" sz="1200" dirty="0" smtClean="0"/>
              <a:t>:</a:t>
            </a:r>
          </a:p>
          <a:p>
            <a:endParaRPr lang="pt-BR" sz="1200" dirty="0"/>
          </a:p>
          <a:p>
            <a:endParaRPr lang="pt-BR" sz="1200" dirty="0"/>
          </a:p>
          <a:p>
            <a:endParaRPr lang="pt-BR" sz="1200" dirty="0"/>
          </a:p>
          <a:p>
            <a:endParaRPr lang="pt-BR" sz="1200" dirty="0"/>
          </a:p>
          <a:p>
            <a:r>
              <a:rPr lang="pt-BR" sz="1200" dirty="0"/>
              <a:t/>
            </a:r>
            <a:br>
              <a:rPr lang="pt-BR" sz="1200" dirty="0"/>
            </a:br>
            <a:r>
              <a:rPr lang="pt-BR" sz="1200" dirty="0"/>
              <a:t/>
            </a:r>
            <a:br>
              <a:rPr lang="pt-BR" sz="1200" dirty="0"/>
            </a:br>
            <a:r>
              <a:rPr lang="pt-BR" sz="1200" dirty="0"/>
              <a:t/>
            </a:r>
            <a:br>
              <a:rPr lang="pt-BR" sz="1200" dirty="0"/>
            </a:br>
            <a:endParaRPr lang="pt-BR" sz="1200" dirty="0"/>
          </a:p>
        </p:txBody>
      </p:sp>
      <p:grpSp>
        <p:nvGrpSpPr>
          <p:cNvPr id="28" name="Grupo 27"/>
          <p:cNvGrpSpPr/>
          <p:nvPr/>
        </p:nvGrpSpPr>
        <p:grpSpPr>
          <a:xfrm rot="5400000">
            <a:off x="2559954" y="5321775"/>
            <a:ext cx="8028624" cy="450850"/>
            <a:chOff x="348266" y="6407663"/>
            <a:chExt cx="6063113" cy="548692"/>
          </a:xfrm>
        </p:grpSpPr>
        <p:sp>
          <p:nvSpPr>
            <p:cNvPr id="29" name="Retângulo de cantos arredondados 28"/>
            <p:cNvSpPr/>
            <p:nvPr/>
          </p:nvSpPr>
          <p:spPr>
            <a:xfrm>
              <a:off x="348266" y="6407663"/>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Exercícios</a:t>
              </a:r>
              <a:endParaRPr lang="pt-BR" dirty="0"/>
            </a:p>
          </p:txBody>
        </p:sp>
        <p:pic>
          <p:nvPicPr>
            <p:cNvPr id="36" name="Imagem 35"/>
            <p:cNvPicPr>
              <a:picLocks noChangeAspect="1"/>
            </p:cNvPicPr>
            <p:nvPr/>
          </p:nvPicPr>
          <p:blipFill>
            <a:blip r:embed="rId4"/>
            <a:stretch>
              <a:fillRect/>
            </a:stretch>
          </p:blipFill>
          <p:spPr>
            <a:xfrm>
              <a:off x="420276" y="6427862"/>
              <a:ext cx="848484" cy="513707"/>
            </a:xfrm>
            <a:prstGeom prst="rect">
              <a:avLst/>
            </a:prstGeom>
          </p:spPr>
        </p:pic>
      </p:grpSp>
      <p:grpSp>
        <p:nvGrpSpPr>
          <p:cNvPr id="2" name="Grupo 1"/>
          <p:cNvGrpSpPr/>
          <p:nvPr/>
        </p:nvGrpSpPr>
        <p:grpSpPr>
          <a:xfrm>
            <a:off x="285728" y="1072194"/>
            <a:ext cx="6023590" cy="432581"/>
            <a:chOff x="285728" y="1072194"/>
            <a:chExt cx="6023590" cy="432581"/>
          </a:xfrm>
        </p:grpSpPr>
        <p:sp>
          <p:nvSpPr>
            <p:cNvPr id="34" name="Retângulo de cantos arredondados 33"/>
            <p:cNvSpPr/>
            <p:nvPr/>
          </p:nvSpPr>
          <p:spPr>
            <a:xfrm>
              <a:off x="285728" y="1072194"/>
              <a:ext cx="6023590" cy="43258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Exercício(s)</a:t>
              </a:r>
              <a:endParaRPr lang="pt-BR" dirty="0"/>
            </a:p>
          </p:txBody>
        </p:sp>
        <p:pic>
          <p:nvPicPr>
            <p:cNvPr id="40" name="Picture 6" descr="Examination And Approval Management Svg - Approval Management Icon Png ,  Transparent Cartoon - Jing.fm"/>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32656" y="1072194"/>
              <a:ext cx="535575" cy="409797"/>
            </a:xfrm>
            <a:prstGeom prst="rect">
              <a:avLst/>
            </a:prstGeom>
            <a:noFill/>
            <a:extLst>
              <a:ext uri="{909E8E84-426E-40DD-AFC4-6F175D3DCCD1}">
                <a14:hiddenFill xmlns:a14="http://schemas.microsoft.com/office/drawing/2010/main">
                  <a:solidFill>
                    <a:srgbClr val="FFFFFF"/>
                  </a:solidFill>
                </a14:hiddenFill>
              </a:ext>
            </a:extLst>
          </p:spPr>
        </p:pic>
      </p:grpSp>
      <p:sp>
        <p:nvSpPr>
          <p:cNvPr id="30" name="Título 1"/>
          <p:cNvSpPr txBox="1">
            <a:spLocks/>
          </p:cNvSpPr>
          <p:nvPr/>
        </p:nvSpPr>
        <p:spPr>
          <a:xfrm>
            <a:off x="1484785" y="0"/>
            <a:ext cx="3793146" cy="97502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2500" b="1" dirty="0"/>
              <a:t>Organização e Arquitetura </a:t>
            </a:r>
            <a:r>
              <a:rPr lang="pt-BR" sz="2500" b="1" dirty="0" smtClean="0"/>
              <a:t>  de Computadores</a:t>
            </a:r>
            <a:endParaRPr lang="pt-BR" sz="2500" b="1" dirty="0"/>
          </a:p>
        </p:txBody>
      </p:sp>
      <p:pic>
        <p:nvPicPr>
          <p:cNvPr id="3" name="Imagem 2"/>
          <p:cNvPicPr>
            <a:picLocks noChangeAspect="1"/>
          </p:cNvPicPr>
          <p:nvPr/>
        </p:nvPicPr>
        <p:blipFill>
          <a:blip r:embed="rId6"/>
          <a:stretch>
            <a:fillRect/>
          </a:stretch>
        </p:blipFill>
        <p:spPr>
          <a:xfrm>
            <a:off x="627396" y="3404327"/>
            <a:ext cx="5340252" cy="1734353"/>
          </a:xfrm>
          <a:prstGeom prst="rect">
            <a:avLst/>
          </a:prstGeom>
        </p:spPr>
      </p:pic>
      <p:pic>
        <p:nvPicPr>
          <p:cNvPr id="8" name="Imagem 7"/>
          <p:cNvPicPr>
            <a:picLocks noChangeAspect="1"/>
          </p:cNvPicPr>
          <p:nvPr/>
        </p:nvPicPr>
        <p:blipFill>
          <a:blip r:embed="rId7"/>
          <a:stretch>
            <a:fillRect/>
          </a:stretch>
        </p:blipFill>
        <p:spPr>
          <a:xfrm>
            <a:off x="553517" y="6249144"/>
            <a:ext cx="5387177" cy="432048"/>
          </a:xfrm>
          <a:prstGeom prst="rect">
            <a:avLst/>
          </a:prstGeom>
        </p:spPr>
      </p:pic>
    </p:spTree>
    <p:extLst>
      <p:ext uri="{BB962C8B-B14F-4D97-AF65-F5344CB8AC3E}">
        <p14:creationId xmlns:p14="http://schemas.microsoft.com/office/powerpoint/2010/main" val="2974637603"/>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Título 1"/>
          <p:cNvSpPr txBox="1">
            <a:spLocks/>
          </p:cNvSpPr>
          <p:nvPr/>
        </p:nvSpPr>
        <p:spPr>
          <a:xfrm>
            <a:off x="428604" y="1023910"/>
            <a:ext cx="6286544" cy="8358246"/>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pt-BR" sz="7200" b="1" i="0" u="none" strike="noStrike" kern="1200" cap="none" spc="0" normalizeH="0" baseline="0" noProof="0" dirty="0" smtClean="0">
              <a:ln>
                <a:noFill/>
              </a:ln>
              <a:solidFill>
                <a:schemeClr val="tx1"/>
              </a:solidFill>
              <a:effectLst/>
              <a:uLnTx/>
              <a:uFillTx/>
              <a:latin typeface="+mj-lt"/>
              <a:ea typeface="+mj-ea"/>
              <a:cs typeface="+mj-cs"/>
            </a:endParaRPr>
          </a:p>
          <a:p>
            <a:pPr marL="0" marR="0" lvl="0" indent="0" algn="ctr" defTabSz="914400" rtl="0" eaLnBrk="1" fontAlgn="auto" latinLnBrk="0" hangingPunct="1">
              <a:lnSpc>
                <a:spcPct val="100000"/>
              </a:lnSpc>
              <a:spcBef>
                <a:spcPct val="0"/>
              </a:spcBef>
              <a:spcAft>
                <a:spcPts val="0"/>
              </a:spcAft>
              <a:buClrTx/>
              <a:buSzTx/>
              <a:buFontTx/>
              <a:buNone/>
              <a:tabLst/>
              <a:defRPr/>
            </a:pPr>
            <a:endParaRPr lang="pt-BR" sz="7200" b="1" dirty="0">
              <a:latin typeface="+mj-lt"/>
              <a:ea typeface="+mj-ea"/>
              <a:cs typeface="+mj-cs"/>
            </a:endParaRPr>
          </a:p>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pt-BR" sz="7200" b="1" i="0" u="none" strike="noStrike" kern="1200" cap="none" spc="0" normalizeH="0" baseline="0" noProof="0" dirty="0" smtClean="0">
              <a:ln>
                <a:noFill/>
              </a:ln>
              <a:solidFill>
                <a:schemeClr val="tx1"/>
              </a:solidFill>
              <a:effectLst/>
              <a:uLnTx/>
              <a:uFillTx/>
              <a:latin typeface="+mj-lt"/>
              <a:ea typeface="+mj-ea"/>
              <a:cs typeface="+mj-cs"/>
            </a:endParaRPr>
          </a:p>
          <a:p>
            <a:pPr marL="0" marR="0" lvl="0" indent="0" algn="ctr" defTabSz="914400" rtl="0" eaLnBrk="1" fontAlgn="auto" latinLnBrk="0" hangingPunct="1">
              <a:lnSpc>
                <a:spcPct val="100000"/>
              </a:lnSpc>
              <a:spcBef>
                <a:spcPct val="0"/>
              </a:spcBef>
              <a:spcAft>
                <a:spcPts val="0"/>
              </a:spcAft>
              <a:buClrTx/>
              <a:buSzTx/>
              <a:buFontTx/>
              <a:buNone/>
              <a:tabLst/>
              <a:defRPr/>
            </a:pPr>
            <a:endParaRPr lang="pt-BR" sz="7200" b="1" dirty="0">
              <a:latin typeface="+mj-lt"/>
              <a:ea typeface="+mj-ea"/>
              <a:cs typeface="+mj-cs"/>
            </a:endParaRPr>
          </a:p>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pt-BR" sz="7200" b="1" i="0" u="none" strike="noStrike" kern="1200" cap="none" spc="0" normalizeH="0" baseline="0" noProof="0" dirty="0" smtClean="0">
              <a:ln>
                <a:noFill/>
              </a:ln>
              <a:solidFill>
                <a:schemeClr val="tx1"/>
              </a:solidFill>
              <a:effectLst/>
              <a:uLnTx/>
              <a:uFillTx/>
              <a:latin typeface="+mj-lt"/>
              <a:ea typeface="+mj-ea"/>
              <a:cs typeface="+mj-cs"/>
            </a:endParaRPr>
          </a:p>
          <a:p>
            <a:pPr marL="0" marR="0" lvl="0" indent="0" algn="ctr" defTabSz="914400" rtl="0" eaLnBrk="1" fontAlgn="auto" latinLnBrk="0" hangingPunct="1">
              <a:lnSpc>
                <a:spcPct val="100000"/>
              </a:lnSpc>
              <a:spcBef>
                <a:spcPct val="0"/>
              </a:spcBef>
              <a:spcAft>
                <a:spcPts val="0"/>
              </a:spcAft>
              <a:buClrTx/>
              <a:buSzTx/>
              <a:buFontTx/>
              <a:buNone/>
              <a:tabLst/>
              <a:defRPr/>
            </a:pPr>
            <a:endParaRPr lang="pt-BR" sz="7200" b="1" dirty="0">
              <a:latin typeface="+mj-lt"/>
              <a:ea typeface="+mj-ea"/>
              <a:cs typeface="+mj-cs"/>
            </a:endParaRP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pt-BR" sz="7200" b="1" i="0" u="none" strike="noStrike" kern="1200" cap="none" spc="0" normalizeH="0" baseline="0" noProof="0" dirty="0" smtClean="0">
                <a:ln>
                  <a:noFill/>
                </a:ln>
                <a:solidFill>
                  <a:schemeClr val="tx1"/>
                </a:solidFill>
                <a:effectLst/>
                <a:uLnTx/>
                <a:uFillTx/>
                <a:latin typeface="+mj-lt"/>
                <a:ea typeface="+mj-ea"/>
                <a:cs typeface="+mj-cs"/>
              </a:rPr>
              <a:t>Fim</a:t>
            </a:r>
            <a:endParaRPr kumimoji="0" lang="pt-BR" sz="7200" b="1" i="0" u="none" strike="noStrike" kern="1200" cap="none" spc="0" normalizeH="0" baseline="0" noProof="0" dirty="0">
              <a:ln>
                <a:noFill/>
              </a:ln>
              <a:solidFill>
                <a:schemeClr val="tx1"/>
              </a:solidFill>
              <a:effectLst/>
              <a:uLnTx/>
              <a:uFillTx/>
              <a:latin typeface="+mj-lt"/>
              <a:ea typeface="+mj-ea"/>
              <a:cs typeface="+mj-cs"/>
            </a:endParaRPr>
          </a:p>
        </p:txBody>
      </p:sp>
      <p:pic>
        <p:nvPicPr>
          <p:cNvPr id="1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53" y="72430"/>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 name="Picture 2" descr="Resultado de imagem para java"/>
          <p:cNvPicPr>
            <a:picLocks noChangeAspect="1" noChangeArrowheads="1"/>
          </p:cNvPicPr>
          <p:nvPr/>
        </p:nvPicPr>
        <p:blipFill>
          <a:blip r:embed="rId3"/>
          <a:srcRect/>
          <a:stretch>
            <a:fillRect/>
          </a:stretch>
        </p:blipFill>
        <p:spPr bwMode="auto">
          <a:xfrm>
            <a:off x="6100217" y="177494"/>
            <a:ext cx="660016" cy="918283"/>
          </a:xfrm>
          <a:prstGeom prst="rect">
            <a:avLst/>
          </a:prstGeom>
          <a:noFill/>
        </p:spPr>
      </p:pic>
      <p:sp>
        <p:nvSpPr>
          <p:cNvPr id="12" name="Cruz 11"/>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Cruz 1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 name="Retângulo 1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20" name="Retângulo 1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pic>
        <p:nvPicPr>
          <p:cNvPr id="26" name="Imagem 25"/>
          <p:cNvPicPr>
            <a:picLocks noChangeAspect="1"/>
          </p:cNvPicPr>
          <p:nvPr/>
        </p:nvPicPr>
        <p:blipFill>
          <a:blip r:embed="rId4"/>
          <a:stretch>
            <a:fillRect/>
          </a:stretch>
        </p:blipFill>
        <p:spPr>
          <a:xfrm>
            <a:off x="1484785" y="1054733"/>
            <a:ext cx="3679741" cy="3587108"/>
          </a:xfrm>
          <a:prstGeom prst="rect">
            <a:avLst/>
          </a:prstGeom>
        </p:spPr>
      </p:pic>
      <p:pic>
        <p:nvPicPr>
          <p:cNvPr id="27" name="Picture 2" descr="GitHub lança aplicativo oficial para Android e permite acesso antecipado -  TudoCelular.com"/>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28991" t="5073" r="28638" b="3599"/>
          <a:stretch/>
        </p:blipFill>
        <p:spPr bwMode="auto">
          <a:xfrm>
            <a:off x="4725144" y="1150704"/>
            <a:ext cx="306017" cy="289911"/>
          </a:xfrm>
          <a:prstGeom prst="rect">
            <a:avLst/>
          </a:prstGeom>
          <a:noFill/>
          <a:extLst>
            <a:ext uri="{909E8E84-426E-40DD-AFC4-6F175D3DCCD1}">
              <a14:hiddenFill xmlns:a14="http://schemas.microsoft.com/office/drawing/2010/main">
                <a:solidFill>
                  <a:srgbClr val="FFFFFF"/>
                </a:solidFill>
              </a14:hiddenFill>
            </a:ext>
          </a:extLst>
        </p:spPr>
      </p:pic>
      <p:sp>
        <p:nvSpPr>
          <p:cNvPr id="30" name="Retângulo 29"/>
          <p:cNvSpPr/>
          <p:nvPr/>
        </p:nvSpPr>
        <p:spPr>
          <a:xfrm>
            <a:off x="4958873" y="1064568"/>
            <a:ext cx="1720368" cy="492443"/>
          </a:xfrm>
          <a:prstGeom prst="rect">
            <a:avLst/>
          </a:prstGeom>
        </p:spPr>
        <p:txBody>
          <a:bodyPr wrap="square">
            <a:spAutoFit/>
          </a:bodyPr>
          <a:lstStyle/>
          <a:p>
            <a:r>
              <a:rPr lang="pt-BR" sz="1300" dirty="0" smtClean="0"/>
              <a:t>Baixe este projeto em Java no Github.</a:t>
            </a:r>
            <a:endParaRPr lang="pt-BR" sz="1300" dirty="0"/>
          </a:p>
        </p:txBody>
      </p:sp>
      <p:sp>
        <p:nvSpPr>
          <p:cNvPr id="31" name="Retângulo 30"/>
          <p:cNvSpPr/>
          <p:nvPr/>
        </p:nvSpPr>
        <p:spPr>
          <a:xfrm>
            <a:off x="5085184" y="2569542"/>
            <a:ext cx="1091389" cy="2646878"/>
          </a:xfrm>
          <a:prstGeom prst="rect">
            <a:avLst/>
          </a:prstGeom>
        </p:spPr>
        <p:txBody>
          <a:bodyPr wrap="square">
            <a:spAutoFit/>
          </a:bodyPr>
          <a:lstStyle/>
          <a:p>
            <a:r>
              <a:rPr lang="pt-BR" sz="16600" b="1" dirty="0" smtClean="0"/>
              <a:t>1</a:t>
            </a:r>
            <a:endParaRPr lang="pt-BR" sz="9600" dirty="0"/>
          </a:p>
        </p:txBody>
      </p:sp>
      <p:sp>
        <p:nvSpPr>
          <p:cNvPr id="32" name="Retângulo 31"/>
          <p:cNvSpPr/>
          <p:nvPr/>
        </p:nvSpPr>
        <p:spPr>
          <a:xfrm>
            <a:off x="5353983" y="2962663"/>
            <a:ext cx="785536" cy="369332"/>
          </a:xfrm>
          <a:prstGeom prst="rect">
            <a:avLst/>
          </a:prstGeom>
        </p:spPr>
        <p:txBody>
          <a:bodyPr wrap="none">
            <a:spAutoFit/>
          </a:bodyPr>
          <a:lstStyle/>
          <a:p>
            <a:r>
              <a:rPr lang="pt-BR" b="1" dirty="0" smtClean="0"/>
              <a:t>PARTE</a:t>
            </a:r>
            <a:endParaRPr lang="pt-BR" dirty="0"/>
          </a:p>
        </p:txBody>
      </p:sp>
      <p:pic>
        <p:nvPicPr>
          <p:cNvPr id="39" name="Picture 2" descr="Resultado de imagem para java"/>
          <p:cNvPicPr>
            <a:picLocks noChangeAspect="1" noChangeArrowheads="1"/>
          </p:cNvPicPr>
          <p:nvPr/>
        </p:nvPicPr>
        <p:blipFill>
          <a:blip r:embed="rId3"/>
          <a:srcRect/>
          <a:stretch>
            <a:fillRect/>
          </a:stretch>
        </p:blipFill>
        <p:spPr bwMode="auto">
          <a:xfrm>
            <a:off x="4725144" y="7203488"/>
            <a:ext cx="1643074" cy="2286016"/>
          </a:xfrm>
          <a:prstGeom prst="rect">
            <a:avLst/>
          </a:prstGeom>
          <a:noFill/>
        </p:spPr>
      </p:pic>
      <p:sp>
        <p:nvSpPr>
          <p:cNvPr id="40" name="Cruz 39"/>
          <p:cNvSpPr/>
          <p:nvPr/>
        </p:nvSpPr>
        <p:spPr>
          <a:xfrm>
            <a:off x="4378214" y="7563528"/>
            <a:ext cx="504626" cy="504056"/>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1" name="Cruz 40"/>
          <p:cNvSpPr/>
          <p:nvPr/>
        </p:nvSpPr>
        <p:spPr>
          <a:xfrm>
            <a:off x="3794740" y="7563528"/>
            <a:ext cx="504626" cy="504056"/>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2" name="Retângulo 41"/>
          <p:cNvSpPr/>
          <p:nvPr/>
        </p:nvSpPr>
        <p:spPr>
          <a:xfrm>
            <a:off x="3283136" y="7203488"/>
            <a:ext cx="708661" cy="1169551"/>
          </a:xfrm>
          <a:prstGeom prst="rect">
            <a:avLst/>
          </a:prstGeom>
        </p:spPr>
        <p:txBody>
          <a:bodyPr wrap="square">
            <a:spAutoFit/>
          </a:bodyPr>
          <a:lstStyle/>
          <a:p>
            <a:r>
              <a:rPr lang="pt-BR" sz="7000" b="1" dirty="0" smtClean="0"/>
              <a:t>&lt;</a:t>
            </a:r>
            <a:r>
              <a:rPr lang="pt-BR" sz="6000" b="1" dirty="0" smtClean="0"/>
              <a:t>       </a:t>
            </a:r>
            <a:endParaRPr lang="pt-BR" sz="6000" dirty="0"/>
          </a:p>
        </p:txBody>
      </p:sp>
      <p:sp>
        <p:nvSpPr>
          <p:cNvPr id="43" name="Retângulo 42"/>
          <p:cNvSpPr/>
          <p:nvPr/>
        </p:nvSpPr>
        <p:spPr>
          <a:xfrm>
            <a:off x="4789317" y="7203488"/>
            <a:ext cx="700228" cy="1169551"/>
          </a:xfrm>
          <a:prstGeom prst="rect">
            <a:avLst/>
          </a:prstGeom>
        </p:spPr>
        <p:txBody>
          <a:bodyPr wrap="square">
            <a:spAutoFit/>
          </a:bodyPr>
          <a:lstStyle/>
          <a:p>
            <a:r>
              <a:rPr lang="pt-BR" sz="7000" b="1" dirty="0" smtClean="0"/>
              <a:t>&gt;</a:t>
            </a:r>
            <a:r>
              <a:rPr lang="pt-BR" sz="6000" b="1" dirty="0" smtClean="0"/>
              <a:t>       </a:t>
            </a:r>
            <a:endParaRPr lang="pt-BR" sz="6000" dirty="0"/>
          </a:p>
        </p:txBody>
      </p:sp>
      <p:pic>
        <p:nvPicPr>
          <p:cNvPr id="44" name="Imagem 43"/>
          <p:cNvPicPr>
            <a:picLocks noChangeAspect="1"/>
          </p:cNvPicPr>
          <p:nvPr/>
        </p:nvPicPr>
        <p:blipFill>
          <a:blip r:embed="rId6"/>
          <a:stretch>
            <a:fillRect/>
          </a:stretch>
        </p:blipFill>
        <p:spPr>
          <a:xfrm>
            <a:off x="1988841" y="4653515"/>
            <a:ext cx="3175685" cy="2909731"/>
          </a:xfrm>
          <a:prstGeom prst="rect">
            <a:avLst/>
          </a:prstGeom>
        </p:spPr>
      </p:pic>
      <p:sp>
        <p:nvSpPr>
          <p:cNvPr id="45" name="Título 1"/>
          <p:cNvSpPr txBox="1">
            <a:spLocks/>
          </p:cNvSpPr>
          <p:nvPr/>
        </p:nvSpPr>
        <p:spPr>
          <a:xfrm>
            <a:off x="1484785" y="0"/>
            <a:ext cx="3793146" cy="97502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2500" b="1" dirty="0"/>
              <a:t>Organização e Arquitetura </a:t>
            </a:r>
            <a:r>
              <a:rPr lang="pt-BR" sz="2500" b="1" dirty="0" smtClean="0"/>
              <a:t>  de Computadores</a:t>
            </a:r>
            <a:endParaRPr lang="pt-BR" sz="2500" b="1" dirty="0"/>
          </a:p>
        </p:txBody>
      </p:sp>
    </p:spTree>
    <p:extLst>
      <p:ext uri="{BB962C8B-B14F-4D97-AF65-F5344CB8AC3E}">
        <p14:creationId xmlns:p14="http://schemas.microsoft.com/office/powerpoint/2010/main" val="2682434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Retângulo de cantos arredondados 7"/>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9" name="Picture 2" descr="Resultado de imagem para java"/>
          <p:cNvPicPr>
            <a:picLocks noChangeAspect="1" noChangeArrowheads="1"/>
          </p:cNvPicPr>
          <p:nvPr/>
        </p:nvPicPr>
        <p:blipFill>
          <a:blip r:embed="rId3"/>
          <a:srcRect/>
          <a:stretch>
            <a:fillRect/>
          </a:stretch>
        </p:blipFill>
        <p:spPr bwMode="auto">
          <a:xfrm>
            <a:off x="6100217" y="177494"/>
            <a:ext cx="660016" cy="918283"/>
          </a:xfrm>
          <a:prstGeom prst="rect">
            <a:avLst/>
          </a:prstGeom>
          <a:noFill/>
        </p:spPr>
      </p:pic>
      <p:graphicFrame>
        <p:nvGraphicFramePr>
          <p:cNvPr id="3" name="Tabela 2"/>
          <p:cNvGraphicFramePr>
            <a:graphicFrameLocks noGrp="1"/>
          </p:cNvGraphicFramePr>
          <p:nvPr>
            <p:extLst>
              <p:ext uri="{D42A27DB-BD31-4B8C-83A1-F6EECF244321}">
                <p14:modId xmlns:p14="http://schemas.microsoft.com/office/powerpoint/2010/main" val="1452914122"/>
              </p:ext>
            </p:extLst>
          </p:nvPr>
        </p:nvGraphicFramePr>
        <p:xfrm>
          <a:off x="404664" y="1208580"/>
          <a:ext cx="6048672" cy="10184416"/>
        </p:xfrm>
        <a:graphic>
          <a:graphicData uri="http://schemas.openxmlformats.org/drawingml/2006/table">
            <a:tbl>
              <a:tblPr firstRow="1" bandRow="1">
                <a:tableStyleId>{5C22544A-7EE6-4342-B048-85BDC9FD1C3A}</a:tableStyleId>
              </a:tblPr>
              <a:tblGrid>
                <a:gridCol w="5472608"/>
                <a:gridCol w="576064"/>
              </a:tblGrid>
              <a:tr h="583273">
                <a:tc>
                  <a:txBody>
                    <a:bodyPr/>
                    <a:lstStyle/>
                    <a:p>
                      <a:pPr algn="l"/>
                      <a:r>
                        <a:rPr lang="pt-BR" sz="2800" b="1" i="0" kern="1200" baseline="0" dirty="0" smtClean="0">
                          <a:solidFill>
                            <a:schemeClr val="tx1"/>
                          </a:solidFill>
                          <a:latin typeface="Arial" panose="020B0604020202020204" pitchFamily="34" charset="0"/>
                          <a:ea typeface="+mn-ea"/>
                          <a:cs typeface="+mn-cs"/>
                        </a:rPr>
                        <a:t>Índice</a:t>
                      </a:r>
                      <a:endParaRPr lang="pt-BR" sz="2800" b="1" i="0" baseline="0" dirty="0">
                        <a:solidFill>
                          <a:schemeClr val="tx1"/>
                        </a:solidFill>
                        <a:latin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pt-BR" sz="1800" b="0" i="0" baseline="0" dirty="0">
                        <a:solidFill>
                          <a:schemeClr val="tx1"/>
                        </a:solidFill>
                        <a:latin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17441">
                <a:tc>
                  <a:txBody>
                    <a:bodyPr/>
                    <a:lstStyle/>
                    <a:p>
                      <a:pPr algn="l"/>
                      <a:r>
                        <a:rPr lang="pt-BR" dirty="0" smtClean="0"/>
                        <a:t>ARQUITETURAS RISC E CISC, PIPELINE................................</a:t>
                      </a:r>
                      <a:endParaRPr lang="pt-BR" dirty="0" smtClean="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pt-BR" sz="1800" b="0" i="0" baseline="0" dirty="0" smtClean="0">
                          <a:latin typeface="Arial" panose="020B0604020202020204" pitchFamily="34" charset="0"/>
                        </a:rPr>
                        <a:t>049</a:t>
                      </a:r>
                      <a:endParaRPr lang="pt-BR" sz="1800" b="0" i="0" baseline="0" dirty="0">
                        <a:latin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17441">
                <a:tc>
                  <a:txBody>
                    <a:bodyPr/>
                    <a:lstStyle/>
                    <a:p>
                      <a:pPr algn="l"/>
                      <a:r>
                        <a:rPr lang="pt-BR" baseline="0" dirty="0" smtClean="0"/>
                        <a:t>Resumo...............................................................................</a:t>
                      </a:r>
                      <a:endParaRPr lang="pt-BR"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pt-BR" sz="1800" b="0" i="0" baseline="0" dirty="0" smtClean="0">
                          <a:latin typeface="Arial" panose="020B0604020202020204" pitchFamily="34" charset="0"/>
                        </a:rPr>
                        <a:t>055</a:t>
                      </a:r>
                      <a:endParaRPr lang="pt-BR" sz="1800" b="0" i="0" baseline="0" dirty="0">
                        <a:latin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1744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Exercícios............................................................................</a:t>
                      </a:r>
                      <a:endParaRPr lang="pt-BR" dirty="0" smtClean="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pt-BR" sz="1800" b="0" i="0" baseline="0" dirty="0" smtClean="0">
                          <a:latin typeface="Arial" panose="020B0604020202020204" pitchFamily="34" charset="0"/>
                        </a:rPr>
                        <a:t>056</a:t>
                      </a:r>
                      <a:endParaRPr lang="pt-BR" sz="1800" b="0" i="0" baseline="0" dirty="0" smtClean="0">
                        <a:latin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17441">
                <a:tc>
                  <a:txBody>
                    <a:bodyPr/>
                    <a:lstStyle/>
                    <a:p>
                      <a:pPr algn="l"/>
                      <a:endParaRPr lang="pt-BR"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pt-BR" sz="1800" b="0" i="0" baseline="0" dirty="0">
                        <a:latin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17441">
                <a:tc>
                  <a:txBody>
                    <a:bodyPr/>
                    <a:lstStyle/>
                    <a:p>
                      <a:pPr algn="l"/>
                      <a:endParaRPr lang="pt-BR"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pt-BR" sz="1800" b="0" i="0" baseline="0" dirty="0">
                        <a:latin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1744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pt-BR" dirty="0" smtClean="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pt-BR" sz="1800" b="0" i="0" baseline="0" dirty="0">
                        <a:latin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1744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pt-BR" dirty="0" smtClean="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pt-BR" sz="1800" b="0" i="0" baseline="0" dirty="0">
                        <a:latin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1744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pt-BR" dirty="0" smtClean="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pt-BR" sz="1800" b="0" i="0" baseline="0" dirty="0">
                        <a:latin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1744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pt-BR" dirty="0" smtClean="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pt-BR" sz="1800" b="0" i="0" baseline="0" dirty="0">
                        <a:latin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1744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pt-BR" dirty="0" smtClean="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pt-BR" sz="1800" b="0" i="0" baseline="0" dirty="0">
                        <a:latin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1744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pt-BR" dirty="0" smtClean="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pt-BR" sz="1800" b="0" i="0" baseline="0" dirty="0">
                        <a:latin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1744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pt-BR" dirty="0" smtClean="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pt-BR" sz="1800" b="0" i="0" baseline="0" dirty="0">
                        <a:latin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1744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pt-BR" dirty="0" smtClean="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pt-BR" sz="1800" b="0" i="0" baseline="0" dirty="0">
                        <a:latin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1744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pt-BR" dirty="0" smtClean="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pt-BR" sz="1800" b="0" i="0" baseline="0" dirty="0">
                        <a:latin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1744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pt-BR" dirty="0" smtClean="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pt-BR" sz="1800" b="0" i="0" baseline="0" dirty="0">
                        <a:latin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1744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pt-BR" dirty="0" smtClean="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pt-BR" sz="1800" b="0" i="0" baseline="0" dirty="0">
                        <a:latin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1744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pt-BR" dirty="0" smtClean="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pt-BR" sz="1800" b="0" i="0" baseline="0" dirty="0">
                        <a:latin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1744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pt-BR" dirty="0" smtClean="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pt-BR" sz="1800" b="0" i="0" baseline="0" dirty="0">
                        <a:latin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1744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pt-BR" dirty="0" smtClean="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pt-BR" sz="1800" b="0" i="0" baseline="0" dirty="0">
                        <a:latin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1744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pt-BR" dirty="0" smtClean="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pt-BR" sz="1800" b="0" i="0" baseline="0" dirty="0">
                        <a:latin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1744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pt-BR" dirty="0" smtClean="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pt-BR" sz="1800" b="0" i="0" baseline="0" dirty="0">
                        <a:latin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1744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pt-BR" dirty="0" smtClean="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pt-BR" sz="1800" b="0" i="0" baseline="0" dirty="0">
                        <a:latin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1744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pt-BR" dirty="0" smtClean="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pt-BR" sz="1800" b="0" i="0" baseline="0" dirty="0">
                        <a:latin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12" name="Cruz 11"/>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Cruz 12"/>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Retângulo 13"/>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15" name="Retângulo 14"/>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16" name="Título 1"/>
          <p:cNvSpPr txBox="1">
            <a:spLocks/>
          </p:cNvSpPr>
          <p:nvPr/>
        </p:nvSpPr>
        <p:spPr>
          <a:xfrm>
            <a:off x="1484785" y="0"/>
            <a:ext cx="3793146" cy="97502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2500" b="1" dirty="0"/>
              <a:t>Organização e Arquitetura </a:t>
            </a:r>
            <a:r>
              <a:rPr lang="pt-BR" sz="2500" b="1" dirty="0" smtClean="0"/>
              <a:t>  de Computadores</a:t>
            </a:r>
            <a:endParaRPr lang="pt-BR" sz="2500" b="1" dirty="0"/>
          </a:p>
        </p:txBody>
      </p:sp>
    </p:spTree>
    <p:extLst>
      <p:ext uri="{BB962C8B-B14F-4D97-AF65-F5344CB8AC3E}">
        <p14:creationId xmlns:p14="http://schemas.microsoft.com/office/powerpoint/2010/main" val="30418951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3"/>
          <a:srcRect/>
          <a:stretch>
            <a:fillRect/>
          </a:stretch>
        </p:blipFill>
        <p:spPr bwMode="auto">
          <a:xfrm>
            <a:off x="6100217" y="177494"/>
            <a:ext cx="660016" cy="918283"/>
          </a:xfrm>
          <a:prstGeom prst="rect">
            <a:avLst/>
          </a:prstGeom>
          <a:noFill/>
        </p:spPr>
      </p:pic>
      <p:graphicFrame>
        <p:nvGraphicFramePr>
          <p:cNvPr id="16" name="Diagrama 15"/>
          <p:cNvGraphicFramePr/>
          <p:nvPr>
            <p:extLst>
              <p:ext uri="{D42A27DB-BD31-4B8C-83A1-F6EECF244321}">
                <p14:modId xmlns:p14="http://schemas.microsoft.com/office/powerpoint/2010/main" val="4163980531"/>
              </p:ext>
            </p:extLst>
          </p:nvPr>
        </p:nvGraphicFramePr>
        <p:xfrm>
          <a:off x="352873" y="1041002"/>
          <a:ext cx="3076127" cy="78262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pSp>
        <p:nvGrpSpPr>
          <p:cNvPr id="24" name="Grupo 23"/>
          <p:cNvGrpSpPr/>
          <p:nvPr/>
        </p:nvGrpSpPr>
        <p:grpSpPr>
          <a:xfrm>
            <a:off x="345068" y="1804022"/>
            <a:ext cx="6063113" cy="548692"/>
            <a:chOff x="348267" y="1928692"/>
            <a:chExt cx="6063113" cy="548692"/>
          </a:xfrm>
        </p:grpSpPr>
        <p:sp>
          <p:nvSpPr>
            <p:cNvPr id="29" name="Retângulo de cantos arredondados 28"/>
            <p:cNvSpPr/>
            <p:nvPr/>
          </p:nvSpPr>
          <p:spPr>
            <a:xfrm>
              <a:off x="348267" y="1928692"/>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a:t>Para início de conversa</a:t>
              </a:r>
            </a:p>
          </p:txBody>
        </p:sp>
        <p:pic>
          <p:nvPicPr>
            <p:cNvPr id="19" name="Imagem 18"/>
            <p:cNvPicPr>
              <a:picLocks noChangeAspect="1"/>
            </p:cNvPicPr>
            <p:nvPr/>
          </p:nvPicPr>
          <p:blipFill>
            <a:blip r:embed="rId9"/>
            <a:stretch>
              <a:fillRect/>
            </a:stretch>
          </p:blipFill>
          <p:spPr>
            <a:xfrm>
              <a:off x="425771" y="1977444"/>
              <a:ext cx="482949" cy="446489"/>
            </a:xfrm>
            <a:prstGeom prst="rect">
              <a:avLst/>
            </a:prstGeom>
          </p:spPr>
        </p:pic>
      </p:grpSp>
      <p:grpSp>
        <p:nvGrpSpPr>
          <p:cNvPr id="25" name="Grupo 24"/>
          <p:cNvGrpSpPr/>
          <p:nvPr/>
        </p:nvGrpSpPr>
        <p:grpSpPr>
          <a:xfrm>
            <a:off x="345067" y="2451039"/>
            <a:ext cx="6063113" cy="548692"/>
            <a:chOff x="348266" y="2575709"/>
            <a:chExt cx="6063113" cy="548692"/>
          </a:xfrm>
        </p:grpSpPr>
        <p:sp>
          <p:nvSpPr>
            <p:cNvPr id="30" name="Retângulo de cantos arredondados 29"/>
            <p:cNvSpPr/>
            <p:nvPr/>
          </p:nvSpPr>
          <p:spPr>
            <a:xfrm>
              <a:off x="348266" y="2575709"/>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Orientação da disciplina</a:t>
              </a:r>
              <a:endParaRPr lang="pt-BR" dirty="0"/>
            </a:p>
          </p:txBody>
        </p:sp>
        <p:pic>
          <p:nvPicPr>
            <p:cNvPr id="22" name="Imagem 21"/>
            <p:cNvPicPr>
              <a:picLocks noChangeAspect="1"/>
            </p:cNvPicPr>
            <p:nvPr/>
          </p:nvPicPr>
          <p:blipFill rotWithShape="1">
            <a:blip r:embed="rId10"/>
            <a:srcRect l="6321" t="6321" r="6320" b="6320"/>
            <a:stretch/>
          </p:blipFill>
          <p:spPr>
            <a:xfrm>
              <a:off x="401489" y="2597505"/>
              <a:ext cx="579239" cy="505099"/>
            </a:xfrm>
            <a:prstGeom prst="rect">
              <a:avLst/>
            </a:prstGeom>
          </p:spPr>
        </p:pic>
      </p:grpSp>
      <p:grpSp>
        <p:nvGrpSpPr>
          <p:cNvPr id="26" name="Grupo 25"/>
          <p:cNvGrpSpPr/>
          <p:nvPr/>
        </p:nvGrpSpPr>
        <p:grpSpPr>
          <a:xfrm>
            <a:off x="352291" y="3098822"/>
            <a:ext cx="6063113" cy="548692"/>
            <a:chOff x="355490" y="3223492"/>
            <a:chExt cx="6063113" cy="548692"/>
          </a:xfrm>
        </p:grpSpPr>
        <p:sp>
          <p:nvSpPr>
            <p:cNvPr id="31" name="Retângulo de cantos arredondados 30"/>
            <p:cNvSpPr/>
            <p:nvPr/>
          </p:nvSpPr>
          <p:spPr>
            <a:xfrm>
              <a:off x="355490" y="3223492"/>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Fique atento</a:t>
              </a:r>
              <a:endParaRPr lang="pt-BR" dirty="0"/>
            </a:p>
          </p:txBody>
        </p:sp>
        <p:pic>
          <p:nvPicPr>
            <p:cNvPr id="20" name="Imagem 19"/>
            <p:cNvPicPr>
              <a:picLocks noChangeAspect="1"/>
            </p:cNvPicPr>
            <p:nvPr/>
          </p:nvPicPr>
          <p:blipFill rotWithShape="1">
            <a:blip r:embed="rId11"/>
            <a:srcRect l="9375" t="7251" r="12500" b="8375"/>
            <a:stretch/>
          </p:blipFill>
          <p:spPr>
            <a:xfrm>
              <a:off x="395371" y="3242417"/>
              <a:ext cx="585357" cy="515040"/>
            </a:xfrm>
            <a:prstGeom prst="rect">
              <a:avLst/>
            </a:prstGeom>
          </p:spPr>
        </p:pic>
      </p:grpSp>
      <p:grpSp>
        <p:nvGrpSpPr>
          <p:cNvPr id="35" name="Grupo 34"/>
          <p:cNvGrpSpPr/>
          <p:nvPr/>
        </p:nvGrpSpPr>
        <p:grpSpPr>
          <a:xfrm>
            <a:off x="360026" y="3745839"/>
            <a:ext cx="6063113" cy="548692"/>
            <a:chOff x="363225" y="3870509"/>
            <a:chExt cx="6063113" cy="548692"/>
          </a:xfrm>
        </p:grpSpPr>
        <p:sp>
          <p:nvSpPr>
            <p:cNvPr id="32" name="Retângulo de cantos arredondados 31"/>
            <p:cNvSpPr/>
            <p:nvPr/>
          </p:nvSpPr>
          <p:spPr>
            <a:xfrm>
              <a:off x="363225" y="3870509"/>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Indicação de livro</a:t>
              </a:r>
              <a:endParaRPr lang="pt-BR" dirty="0"/>
            </a:p>
          </p:txBody>
        </p:sp>
        <p:pic>
          <p:nvPicPr>
            <p:cNvPr id="1030" name="Picture 6" descr="ícone Livros Livre de Ravenna 3D Icons"/>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420276" y="3919956"/>
              <a:ext cx="560452" cy="47688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6" name="Grupo 35"/>
          <p:cNvGrpSpPr/>
          <p:nvPr/>
        </p:nvGrpSpPr>
        <p:grpSpPr>
          <a:xfrm>
            <a:off x="360026" y="4389010"/>
            <a:ext cx="6063113" cy="548692"/>
            <a:chOff x="363225" y="4513680"/>
            <a:chExt cx="6063113" cy="548692"/>
          </a:xfrm>
        </p:grpSpPr>
        <p:sp>
          <p:nvSpPr>
            <p:cNvPr id="33" name="Retângulo de cantos arredondados 32"/>
            <p:cNvSpPr/>
            <p:nvPr/>
          </p:nvSpPr>
          <p:spPr>
            <a:xfrm>
              <a:off x="363225" y="4513680"/>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Palavras do professor</a:t>
              </a:r>
              <a:endParaRPr lang="pt-BR" dirty="0"/>
            </a:p>
          </p:txBody>
        </p:sp>
        <p:pic>
          <p:nvPicPr>
            <p:cNvPr id="8" name="Imagem 7"/>
            <p:cNvPicPr>
              <a:picLocks noChangeAspect="1"/>
            </p:cNvPicPr>
            <p:nvPr/>
          </p:nvPicPr>
          <p:blipFill rotWithShape="1">
            <a:blip r:embed="rId13"/>
            <a:srcRect t="17852" b="15482"/>
            <a:stretch/>
          </p:blipFill>
          <p:spPr>
            <a:xfrm>
              <a:off x="444154" y="4532664"/>
              <a:ext cx="608582" cy="510724"/>
            </a:xfrm>
            <a:prstGeom prst="rect">
              <a:avLst/>
            </a:prstGeom>
          </p:spPr>
        </p:pic>
      </p:grpSp>
      <p:grpSp>
        <p:nvGrpSpPr>
          <p:cNvPr id="37" name="Grupo 36"/>
          <p:cNvGrpSpPr/>
          <p:nvPr/>
        </p:nvGrpSpPr>
        <p:grpSpPr>
          <a:xfrm>
            <a:off x="360027" y="5023908"/>
            <a:ext cx="6048154" cy="548692"/>
            <a:chOff x="363225" y="5148578"/>
            <a:chExt cx="6063113" cy="548692"/>
          </a:xfrm>
        </p:grpSpPr>
        <p:sp>
          <p:nvSpPr>
            <p:cNvPr id="34" name="Retângulo de cantos arredondados 33"/>
            <p:cNvSpPr/>
            <p:nvPr/>
          </p:nvSpPr>
          <p:spPr>
            <a:xfrm>
              <a:off x="363225" y="5148578"/>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a:t>Veja o vídeo!</a:t>
              </a:r>
            </a:p>
          </p:txBody>
        </p:sp>
        <p:pic>
          <p:nvPicPr>
            <p:cNvPr id="1036" name="Picture 12" descr="Blue Video Play Icon PNG Transparent Background, Free Download #8030 -  FreeIconsPNG"/>
            <p:cNvPicPr>
              <a:picLocks noChangeAspect="1" noChangeArrowheads="1"/>
            </p:cNvPicPr>
            <p:nvPr/>
          </p:nvPicPr>
          <p:blipFill rotWithShape="1">
            <a:blip r:embed="rId14" cstate="print">
              <a:extLst>
                <a:ext uri="{28A0092B-C50C-407E-A947-70E740481C1C}">
                  <a14:useLocalDpi xmlns:a14="http://schemas.microsoft.com/office/drawing/2010/main" val="0"/>
                </a:ext>
              </a:extLst>
            </a:blip>
            <a:srcRect l="3835" t="5496" r="4274" b="2612"/>
            <a:stretch/>
          </p:blipFill>
          <p:spPr bwMode="auto">
            <a:xfrm>
              <a:off x="420276" y="5165512"/>
              <a:ext cx="632460" cy="53175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7" name="Grupo 56"/>
          <p:cNvGrpSpPr/>
          <p:nvPr/>
        </p:nvGrpSpPr>
        <p:grpSpPr>
          <a:xfrm>
            <a:off x="371491" y="5659707"/>
            <a:ext cx="6036690" cy="548692"/>
            <a:chOff x="348266" y="5783476"/>
            <a:chExt cx="6063113" cy="548692"/>
          </a:xfrm>
        </p:grpSpPr>
        <p:sp>
          <p:nvSpPr>
            <p:cNvPr id="45" name="Retângulo de cantos arredondados 44"/>
            <p:cNvSpPr/>
            <p:nvPr/>
          </p:nvSpPr>
          <p:spPr>
            <a:xfrm>
              <a:off x="348266" y="5783476"/>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a:t>Subcategoria</a:t>
              </a:r>
            </a:p>
          </p:txBody>
        </p:sp>
        <p:pic>
          <p:nvPicPr>
            <p:cNvPr id="38" name="Imagem 37"/>
            <p:cNvPicPr>
              <a:picLocks noChangeAspect="1"/>
            </p:cNvPicPr>
            <p:nvPr/>
          </p:nvPicPr>
          <p:blipFill>
            <a:blip r:embed="rId15"/>
            <a:stretch>
              <a:fillRect/>
            </a:stretch>
          </p:blipFill>
          <p:spPr>
            <a:xfrm>
              <a:off x="409966" y="5815842"/>
              <a:ext cx="657365" cy="504056"/>
            </a:xfrm>
            <a:prstGeom prst="rect">
              <a:avLst/>
            </a:prstGeom>
          </p:spPr>
        </p:pic>
      </p:grpSp>
      <p:pic>
        <p:nvPicPr>
          <p:cNvPr id="41" name="Imagem 40"/>
          <p:cNvPicPr>
            <a:picLocks noChangeAspect="1"/>
          </p:cNvPicPr>
          <p:nvPr/>
        </p:nvPicPr>
        <p:blipFill>
          <a:blip r:embed="rId16"/>
          <a:stretch>
            <a:fillRect/>
          </a:stretch>
        </p:blipFill>
        <p:spPr>
          <a:xfrm>
            <a:off x="4569209" y="1063745"/>
            <a:ext cx="515975" cy="522741"/>
          </a:xfrm>
          <a:prstGeom prst="rect">
            <a:avLst/>
          </a:prstGeom>
        </p:spPr>
      </p:pic>
      <p:grpSp>
        <p:nvGrpSpPr>
          <p:cNvPr id="48" name="Grupo 47"/>
          <p:cNvGrpSpPr/>
          <p:nvPr/>
        </p:nvGrpSpPr>
        <p:grpSpPr>
          <a:xfrm>
            <a:off x="371491" y="6277092"/>
            <a:ext cx="6036690" cy="548692"/>
            <a:chOff x="348266" y="6407663"/>
            <a:chExt cx="6063113" cy="548692"/>
          </a:xfrm>
        </p:grpSpPr>
        <p:sp>
          <p:nvSpPr>
            <p:cNvPr id="53" name="Retângulo de cantos arredondados 52"/>
            <p:cNvSpPr/>
            <p:nvPr/>
          </p:nvSpPr>
          <p:spPr>
            <a:xfrm>
              <a:off x="348266" y="6407663"/>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Assunto</a:t>
              </a:r>
              <a:endParaRPr lang="pt-BR" dirty="0"/>
            </a:p>
          </p:txBody>
        </p:sp>
        <p:pic>
          <p:nvPicPr>
            <p:cNvPr id="47" name="Imagem 46"/>
            <p:cNvPicPr>
              <a:picLocks noChangeAspect="1"/>
            </p:cNvPicPr>
            <p:nvPr/>
          </p:nvPicPr>
          <p:blipFill>
            <a:blip r:embed="rId17"/>
            <a:stretch>
              <a:fillRect/>
            </a:stretch>
          </p:blipFill>
          <p:spPr>
            <a:xfrm>
              <a:off x="420276" y="6427862"/>
              <a:ext cx="848484" cy="513707"/>
            </a:xfrm>
            <a:prstGeom prst="rect">
              <a:avLst/>
            </a:prstGeom>
          </p:spPr>
        </p:pic>
      </p:grpSp>
      <p:pic>
        <p:nvPicPr>
          <p:cNvPr id="51" name="Imagem 50"/>
          <p:cNvPicPr>
            <a:picLocks noChangeAspect="1"/>
          </p:cNvPicPr>
          <p:nvPr/>
        </p:nvPicPr>
        <p:blipFill>
          <a:blip r:embed="rId18"/>
          <a:stretch>
            <a:fillRect/>
          </a:stretch>
        </p:blipFill>
        <p:spPr>
          <a:xfrm>
            <a:off x="3680883" y="1063745"/>
            <a:ext cx="524519" cy="522741"/>
          </a:xfrm>
          <a:prstGeom prst="rect">
            <a:avLst/>
          </a:prstGeom>
        </p:spPr>
      </p:pic>
      <p:grpSp>
        <p:nvGrpSpPr>
          <p:cNvPr id="73" name="Grupo 72"/>
          <p:cNvGrpSpPr/>
          <p:nvPr/>
        </p:nvGrpSpPr>
        <p:grpSpPr>
          <a:xfrm>
            <a:off x="389625" y="8197808"/>
            <a:ext cx="2808917" cy="380115"/>
            <a:chOff x="345069" y="7031145"/>
            <a:chExt cx="3011924" cy="560962"/>
          </a:xfrm>
        </p:grpSpPr>
        <p:sp>
          <p:nvSpPr>
            <p:cNvPr id="74" name="Retângulo de cantos arredondados 73"/>
            <p:cNvSpPr/>
            <p:nvPr/>
          </p:nvSpPr>
          <p:spPr>
            <a:xfrm>
              <a:off x="345069" y="7043415"/>
              <a:ext cx="3011924"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75" name="Retângulo de cantos arredondados 74"/>
            <p:cNvSpPr/>
            <p:nvPr/>
          </p:nvSpPr>
          <p:spPr>
            <a:xfrm>
              <a:off x="958088" y="7031145"/>
              <a:ext cx="2326896" cy="5486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Categoria</a:t>
              </a:r>
            </a:p>
          </p:txBody>
        </p:sp>
        <p:pic>
          <p:nvPicPr>
            <p:cNvPr id="76" name="Imagem 75"/>
            <p:cNvPicPr>
              <a:picLocks noChangeAspect="1"/>
            </p:cNvPicPr>
            <p:nvPr/>
          </p:nvPicPr>
          <p:blipFill>
            <a:blip r:embed="rId19"/>
            <a:stretch>
              <a:fillRect/>
            </a:stretch>
          </p:blipFill>
          <p:spPr>
            <a:xfrm>
              <a:off x="403795" y="7051410"/>
              <a:ext cx="512026" cy="528427"/>
            </a:xfrm>
            <a:prstGeom prst="rect">
              <a:avLst/>
            </a:prstGeom>
          </p:spPr>
        </p:pic>
      </p:grpSp>
      <p:grpSp>
        <p:nvGrpSpPr>
          <p:cNvPr id="77" name="Grupo 76"/>
          <p:cNvGrpSpPr/>
          <p:nvPr/>
        </p:nvGrpSpPr>
        <p:grpSpPr>
          <a:xfrm>
            <a:off x="3238461" y="8198600"/>
            <a:ext cx="3062325" cy="371010"/>
            <a:chOff x="294667" y="1095777"/>
            <a:chExt cx="3206342" cy="560962"/>
          </a:xfrm>
        </p:grpSpPr>
        <p:sp>
          <p:nvSpPr>
            <p:cNvPr id="78" name="Retângulo de cantos arredondados 77"/>
            <p:cNvSpPr/>
            <p:nvPr/>
          </p:nvSpPr>
          <p:spPr>
            <a:xfrm>
              <a:off x="294667" y="1108047"/>
              <a:ext cx="3206342"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79" name="Retângulo de cantos arredondados 78"/>
            <p:cNvSpPr/>
            <p:nvPr/>
          </p:nvSpPr>
          <p:spPr>
            <a:xfrm>
              <a:off x="1062116" y="1095777"/>
              <a:ext cx="2366884" cy="5486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t>Subcategoria</a:t>
              </a:r>
              <a:endParaRPr lang="pt-BR" dirty="0"/>
            </a:p>
          </p:txBody>
        </p:sp>
        <p:pic>
          <p:nvPicPr>
            <p:cNvPr id="80" name="Imagem 79"/>
            <p:cNvPicPr>
              <a:picLocks noChangeAspect="1"/>
            </p:cNvPicPr>
            <p:nvPr/>
          </p:nvPicPr>
          <p:blipFill>
            <a:blip r:embed="rId15"/>
            <a:stretch>
              <a:fillRect/>
            </a:stretch>
          </p:blipFill>
          <p:spPr>
            <a:xfrm>
              <a:off x="349709" y="1123843"/>
              <a:ext cx="657365" cy="504056"/>
            </a:xfrm>
            <a:prstGeom prst="rect">
              <a:avLst/>
            </a:prstGeom>
          </p:spPr>
        </p:pic>
      </p:grpSp>
      <p:grpSp>
        <p:nvGrpSpPr>
          <p:cNvPr id="3" name="Grupo 2"/>
          <p:cNvGrpSpPr/>
          <p:nvPr/>
        </p:nvGrpSpPr>
        <p:grpSpPr>
          <a:xfrm>
            <a:off x="355739" y="6931573"/>
            <a:ext cx="6052441" cy="548692"/>
            <a:chOff x="345068" y="8108785"/>
            <a:chExt cx="6063113" cy="548692"/>
          </a:xfrm>
        </p:grpSpPr>
        <p:sp>
          <p:nvSpPr>
            <p:cNvPr id="58" name="Retângulo de cantos arredondados 57"/>
            <p:cNvSpPr/>
            <p:nvPr/>
          </p:nvSpPr>
          <p:spPr>
            <a:xfrm>
              <a:off x="345068" y="8108785"/>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a:t>Exemplo(s</a:t>
              </a:r>
              <a:r>
                <a:rPr lang="pt-BR" dirty="0" smtClean="0"/>
                <a:t>)</a:t>
              </a:r>
              <a:endParaRPr lang="pt-BR" dirty="0"/>
            </a:p>
          </p:txBody>
        </p:sp>
        <p:pic>
          <p:nvPicPr>
            <p:cNvPr id="42" name="Imagem 41"/>
            <p:cNvPicPr>
              <a:picLocks noChangeAspect="1"/>
            </p:cNvPicPr>
            <p:nvPr/>
          </p:nvPicPr>
          <p:blipFill>
            <a:blip r:embed="rId20"/>
            <a:stretch>
              <a:fillRect/>
            </a:stretch>
          </p:blipFill>
          <p:spPr>
            <a:xfrm>
              <a:off x="420276" y="8121353"/>
              <a:ext cx="662014" cy="504056"/>
            </a:xfrm>
            <a:prstGeom prst="rect">
              <a:avLst/>
            </a:prstGeom>
          </p:spPr>
        </p:pic>
      </p:grpSp>
      <p:grpSp>
        <p:nvGrpSpPr>
          <p:cNvPr id="2" name="Grupo 1"/>
          <p:cNvGrpSpPr/>
          <p:nvPr/>
        </p:nvGrpSpPr>
        <p:grpSpPr>
          <a:xfrm>
            <a:off x="378577" y="7574744"/>
            <a:ext cx="6029604" cy="548692"/>
            <a:chOff x="378577" y="7574744"/>
            <a:chExt cx="6029604" cy="548692"/>
          </a:xfrm>
        </p:grpSpPr>
        <p:sp>
          <p:nvSpPr>
            <p:cNvPr id="63" name="Retângulo de cantos arredondados 62"/>
            <p:cNvSpPr/>
            <p:nvPr/>
          </p:nvSpPr>
          <p:spPr>
            <a:xfrm>
              <a:off x="378577" y="7574744"/>
              <a:ext cx="6029604"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Fica a dica</a:t>
              </a:r>
              <a:endParaRPr lang="pt-BR" dirty="0"/>
            </a:p>
          </p:txBody>
        </p:sp>
        <p:pic>
          <p:nvPicPr>
            <p:cNvPr id="55" name="Imagem 54"/>
            <p:cNvPicPr>
              <a:picLocks noChangeAspect="1"/>
            </p:cNvPicPr>
            <p:nvPr/>
          </p:nvPicPr>
          <p:blipFill>
            <a:blip r:embed="rId21"/>
            <a:stretch>
              <a:fillRect/>
            </a:stretch>
          </p:blipFill>
          <p:spPr>
            <a:xfrm>
              <a:off x="452700" y="7586053"/>
              <a:ext cx="806181" cy="525499"/>
            </a:xfrm>
            <a:prstGeom prst="rect">
              <a:avLst/>
            </a:prstGeom>
          </p:spPr>
        </p:pic>
      </p:grpSp>
      <p:grpSp>
        <p:nvGrpSpPr>
          <p:cNvPr id="50" name="Grupo 49"/>
          <p:cNvGrpSpPr/>
          <p:nvPr/>
        </p:nvGrpSpPr>
        <p:grpSpPr>
          <a:xfrm>
            <a:off x="369109" y="8660609"/>
            <a:ext cx="6054030" cy="569643"/>
            <a:chOff x="285728" y="1518382"/>
            <a:chExt cx="6239616" cy="569643"/>
          </a:xfrm>
        </p:grpSpPr>
        <p:sp>
          <p:nvSpPr>
            <p:cNvPr id="52" name="Retângulo de cantos arredondados 51"/>
            <p:cNvSpPr/>
            <p:nvPr/>
          </p:nvSpPr>
          <p:spPr>
            <a:xfrm>
              <a:off x="285728" y="1539333"/>
              <a:ext cx="6239616"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Exercício(s)</a:t>
              </a:r>
              <a:endParaRPr lang="pt-BR" dirty="0"/>
            </a:p>
          </p:txBody>
        </p:sp>
        <p:pic>
          <p:nvPicPr>
            <p:cNvPr id="54" name="Picture 6" descr="Examination And Approval Management Svg - Approval Management Icon Png ,  Transparent Cartoon - Jing.fm"/>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338824" y="1518382"/>
              <a:ext cx="713911" cy="554298"/>
            </a:xfrm>
            <a:prstGeom prst="rect">
              <a:avLst/>
            </a:prstGeom>
            <a:noFill/>
            <a:extLst>
              <a:ext uri="{909E8E84-426E-40DD-AFC4-6F175D3DCCD1}">
                <a14:hiddenFill xmlns:a14="http://schemas.microsoft.com/office/drawing/2010/main">
                  <a:solidFill>
                    <a:srgbClr val="FFFFFF"/>
                  </a:solidFill>
                </a14:hiddenFill>
              </a:ext>
            </a:extLst>
          </p:spPr>
        </p:pic>
      </p:grpSp>
      <p:sp>
        <p:nvSpPr>
          <p:cNvPr id="56" name="Cruz 55"/>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9" name="Cruz 58"/>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0" name="Retângulo 59"/>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61" name="Retângulo 60"/>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62" name="Título 1"/>
          <p:cNvSpPr txBox="1">
            <a:spLocks/>
          </p:cNvSpPr>
          <p:nvPr/>
        </p:nvSpPr>
        <p:spPr>
          <a:xfrm>
            <a:off x="1484785" y="0"/>
            <a:ext cx="3793146" cy="97502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2500" b="1" dirty="0"/>
              <a:t>Organização e Arquitetura </a:t>
            </a:r>
            <a:r>
              <a:rPr lang="pt-BR" sz="2500" b="1" dirty="0" smtClean="0"/>
              <a:t>  de Computadores</a:t>
            </a:r>
            <a:endParaRPr lang="pt-BR" sz="2500" b="1" dirty="0"/>
          </a:p>
        </p:txBody>
      </p:sp>
    </p:spTree>
    <p:extLst>
      <p:ext uri="{BB962C8B-B14F-4D97-AF65-F5344CB8AC3E}">
        <p14:creationId xmlns:p14="http://schemas.microsoft.com/office/powerpoint/2010/main" val="16790131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3"/>
          <a:srcRect/>
          <a:stretch>
            <a:fillRect/>
          </a:stretch>
        </p:blipFill>
        <p:spPr bwMode="auto">
          <a:xfrm>
            <a:off x="6100217" y="177494"/>
            <a:ext cx="660016" cy="918283"/>
          </a:xfrm>
          <a:prstGeom prst="rect">
            <a:avLst/>
          </a:prstGeom>
          <a:noFill/>
        </p:spPr>
      </p:pic>
      <p:sp>
        <p:nvSpPr>
          <p:cNvPr id="21" name="Retângulo de cantos arredondados 20"/>
          <p:cNvSpPr/>
          <p:nvPr/>
        </p:nvSpPr>
        <p:spPr>
          <a:xfrm>
            <a:off x="384070" y="2373489"/>
            <a:ext cx="6063113" cy="5315815"/>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algn="just"/>
            <a:endParaRPr lang="pt-BR" sz="1400" dirty="0"/>
          </a:p>
        </p:txBody>
      </p:sp>
      <p:sp>
        <p:nvSpPr>
          <p:cNvPr id="28" name="Cruz 27"/>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9" name="Cruz 28"/>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0" name="Retângulo 29"/>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31" name="Retângulo 30"/>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graphicFrame>
        <p:nvGraphicFramePr>
          <p:cNvPr id="32" name="Diagrama 31"/>
          <p:cNvGraphicFramePr/>
          <p:nvPr>
            <p:extLst>
              <p:ext uri="{D42A27DB-BD31-4B8C-83A1-F6EECF244321}">
                <p14:modId xmlns:p14="http://schemas.microsoft.com/office/powerpoint/2010/main" val="4146114474"/>
              </p:ext>
            </p:extLst>
          </p:nvPr>
        </p:nvGraphicFramePr>
        <p:xfrm>
          <a:off x="352873" y="1041002"/>
          <a:ext cx="3076127" cy="78262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pSp>
        <p:nvGrpSpPr>
          <p:cNvPr id="34" name="Grupo 33"/>
          <p:cNvGrpSpPr/>
          <p:nvPr/>
        </p:nvGrpSpPr>
        <p:grpSpPr>
          <a:xfrm>
            <a:off x="384069" y="1820113"/>
            <a:ext cx="6063113" cy="548692"/>
            <a:chOff x="363225" y="3870509"/>
            <a:chExt cx="6063113" cy="548692"/>
          </a:xfrm>
        </p:grpSpPr>
        <p:sp>
          <p:nvSpPr>
            <p:cNvPr id="35" name="Retângulo de cantos arredondados 34"/>
            <p:cNvSpPr/>
            <p:nvPr/>
          </p:nvSpPr>
          <p:spPr>
            <a:xfrm>
              <a:off x="363225" y="3870509"/>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Indicação de livro</a:t>
              </a:r>
              <a:endParaRPr lang="pt-BR" dirty="0"/>
            </a:p>
          </p:txBody>
        </p:sp>
        <p:pic>
          <p:nvPicPr>
            <p:cNvPr id="36" name="Picture 6" descr="ícone Livros Livre de Ravenna 3D Icons"/>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20276" y="3919956"/>
              <a:ext cx="560452" cy="476883"/>
            </a:xfrm>
            <a:prstGeom prst="rect">
              <a:avLst/>
            </a:prstGeom>
            <a:noFill/>
            <a:extLst>
              <a:ext uri="{909E8E84-426E-40DD-AFC4-6F175D3DCCD1}">
                <a14:hiddenFill xmlns:a14="http://schemas.microsoft.com/office/drawing/2010/main">
                  <a:solidFill>
                    <a:srgbClr val="FFFFFF"/>
                  </a:solidFill>
                </a14:hiddenFill>
              </a:ext>
            </a:extLst>
          </p:spPr>
        </p:pic>
      </p:grpSp>
      <p:sp>
        <p:nvSpPr>
          <p:cNvPr id="3" name="Retângulo 2"/>
          <p:cNvSpPr/>
          <p:nvPr/>
        </p:nvSpPr>
        <p:spPr>
          <a:xfrm>
            <a:off x="934489" y="2426471"/>
            <a:ext cx="5142540" cy="400110"/>
          </a:xfrm>
          <a:prstGeom prst="rect">
            <a:avLst/>
          </a:prstGeom>
        </p:spPr>
        <p:txBody>
          <a:bodyPr wrap="square">
            <a:spAutoFit/>
          </a:bodyPr>
          <a:lstStyle/>
          <a:p>
            <a:pPr fontAlgn="base"/>
            <a:r>
              <a:rPr lang="pt-BR" sz="2000" b="1" dirty="0" smtClean="0">
                <a:solidFill>
                  <a:srgbClr val="333333"/>
                </a:solidFill>
                <a:latin typeface="inherit"/>
              </a:rPr>
              <a:t>Título:</a:t>
            </a:r>
            <a:r>
              <a:rPr lang="pt-BR" dirty="0" smtClean="0">
                <a:solidFill>
                  <a:srgbClr val="333333"/>
                </a:solidFill>
                <a:latin typeface="Poppins"/>
              </a:rPr>
              <a:t> </a:t>
            </a:r>
            <a:r>
              <a:rPr lang="pt-BR" sz="1600" dirty="0">
                <a:solidFill>
                  <a:srgbClr val="333333"/>
                </a:solidFill>
                <a:latin typeface="Poppins"/>
              </a:rPr>
              <a:t>Arquitetura e Organização de Computadores</a:t>
            </a:r>
            <a:endParaRPr lang="pt-BR" sz="1600" b="0" i="0" dirty="0">
              <a:solidFill>
                <a:srgbClr val="333333"/>
              </a:solidFill>
              <a:effectLst/>
              <a:latin typeface="Poppins"/>
            </a:endParaRPr>
          </a:p>
        </p:txBody>
      </p:sp>
      <p:sp>
        <p:nvSpPr>
          <p:cNvPr id="4" name="Retângulo 3"/>
          <p:cNvSpPr/>
          <p:nvPr/>
        </p:nvSpPr>
        <p:spPr>
          <a:xfrm>
            <a:off x="3801766" y="3004099"/>
            <a:ext cx="2606415" cy="307777"/>
          </a:xfrm>
          <a:prstGeom prst="rect">
            <a:avLst/>
          </a:prstGeom>
        </p:spPr>
        <p:txBody>
          <a:bodyPr wrap="square">
            <a:spAutoFit/>
          </a:bodyPr>
          <a:lstStyle/>
          <a:p>
            <a:pPr fontAlgn="base"/>
            <a:r>
              <a:rPr lang="pt-BR" sz="1400" b="1" dirty="0" smtClean="0">
                <a:solidFill>
                  <a:srgbClr val="333333"/>
                </a:solidFill>
                <a:latin typeface="inherit"/>
              </a:rPr>
              <a:t>Autor:</a:t>
            </a:r>
            <a:r>
              <a:rPr lang="pt-BR" sz="1400" dirty="0">
                <a:solidFill>
                  <a:srgbClr val="333333"/>
                </a:solidFill>
                <a:latin typeface="Poppins"/>
              </a:rPr>
              <a:t> </a:t>
            </a:r>
            <a:r>
              <a:rPr lang="pt-BR" sz="1400" dirty="0"/>
              <a:t>William Stallings</a:t>
            </a:r>
            <a:endParaRPr lang="pt-BR" sz="1400" b="0" i="0" dirty="0">
              <a:solidFill>
                <a:srgbClr val="333333"/>
              </a:solidFill>
              <a:effectLst/>
              <a:latin typeface="Poppins"/>
            </a:endParaRPr>
          </a:p>
        </p:txBody>
      </p:sp>
      <p:sp>
        <p:nvSpPr>
          <p:cNvPr id="6" name="Retângulo 5"/>
          <p:cNvSpPr/>
          <p:nvPr/>
        </p:nvSpPr>
        <p:spPr>
          <a:xfrm>
            <a:off x="3802750" y="4138790"/>
            <a:ext cx="1576072" cy="307777"/>
          </a:xfrm>
          <a:prstGeom prst="rect">
            <a:avLst/>
          </a:prstGeom>
        </p:spPr>
        <p:txBody>
          <a:bodyPr wrap="none">
            <a:spAutoFit/>
          </a:bodyPr>
          <a:lstStyle/>
          <a:p>
            <a:pPr fontAlgn="base"/>
            <a:r>
              <a:rPr lang="pt-BR" sz="1400" b="1" dirty="0">
                <a:solidFill>
                  <a:srgbClr val="333333"/>
                </a:solidFill>
                <a:latin typeface="inherit"/>
              </a:rPr>
              <a:t>Data:</a:t>
            </a:r>
            <a:r>
              <a:rPr lang="pt-BR" sz="1400" dirty="0">
                <a:solidFill>
                  <a:srgbClr val="333333"/>
                </a:solidFill>
                <a:latin typeface="Poppins"/>
              </a:rPr>
              <a:t> </a:t>
            </a:r>
            <a:r>
              <a:rPr lang="pt-BR" sz="1400" dirty="0" smtClean="0">
                <a:solidFill>
                  <a:srgbClr val="333333"/>
                </a:solidFill>
                <a:latin typeface="Poppins"/>
              </a:rPr>
              <a:t>15/09/2017</a:t>
            </a:r>
            <a:endParaRPr lang="pt-BR" sz="1400" b="0" i="0" dirty="0">
              <a:solidFill>
                <a:srgbClr val="333333"/>
              </a:solidFill>
              <a:effectLst/>
              <a:latin typeface="Poppins"/>
            </a:endParaRPr>
          </a:p>
        </p:txBody>
      </p:sp>
      <p:sp>
        <p:nvSpPr>
          <p:cNvPr id="7" name="Retângulo 6"/>
          <p:cNvSpPr/>
          <p:nvPr/>
        </p:nvSpPr>
        <p:spPr>
          <a:xfrm>
            <a:off x="3797151" y="4634834"/>
            <a:ext cx="1880579" cy="307777"/>
          </a:xfrm>
          <a:prstGeom prst="rect">
            <a:avLst/>
          </a:prstGeom>
        </p:spPr>
        <p:txBody>
          <a:bodyPr wrap="none">
            <a:spAutoFit/>
          </a:bodyPr>
          <a:lstStyle/>
          <a:p>
            <a:r>
              <a:rPr lang="pt-BR" sz="1400" b="1" dirty="0">
                <a:solidFill>
                  <a:srgbClr val="333333"/>
                </a:solidFill>
                <a:latin typeface="Poppins"/>
              </a:rPr>
              <a:t>Tipo:</a:t>
            </a:r>
            <a:r>
              <a:rPr lang="pt-BR" sz="1400" dirty="0">
                <a:solidFill>
                  <a:srgbClr val="333333"/>
                </a:solidFill>
                <a:latin typeface="Poppins"/>
              </a:rPr>
              <a:t> </a:t>
            </a:r>
            <a:r>
              <a:rPr lang="pt-BR" sz="1400" dirty="0" smtClean="0">
                <a:solidFill>
                  <a:srgbClr val="333333"/>
                </a:solidFill>
                <a:latin typeface="Poppins"/>
              </a:rPr>
              <a:t>Livro impresso</a:t>
            </a:r>
            <a:r>
              <a:rPr lang="pt-BR" sz="1400" dirty="0">
                <a:solidFill>
                  <a:srgbClr val="333333"/>
                </a:solidFill>
                <a:latin typeface="Poppins"/>
              </a:rPr>
              <a:t> </a:t>
            </a:r>
            <a:endParaRPr lang="pt-BR" sz="1400" dirty="0"/>
          </a:p>
        </p:txBody>
      </p:sp>
      <p:sp>
        <p:nvSpPr>
          <p:cNvPr id="8" name="Retângulo 7"/>
          <p:cNvSpPr/>
          <p:nvPr/>
        </p:nvSpPr>
        <p:spPr>
          <a:xfrm>
            <a:off x="787792" y="7281178"/>
            <a:ext cx="5289237" cy="430887"/>
          </a:xfrm>
          <a:prstGeom prst="rect">
            <a:avLst/>
          </a:prstGeom>
        </p:spPr>
        <p:txBody>
          <a:bodyPr wrap="square">
            <a:spAutoFit/>
          </a:bodyPr>
          <a:lstStyle/>
          <a:p>
            <a:pPr algn="ctr"/>
            <a:r>
              <a:rPr lang="pt-BR" sz="1100" dirty="0">
                <a:latin typeface="Poppins"/>
              </a:rPr>
              <a:t>https://www.amazon.com.br/Arquitetura-organiza%C3%A7%C3%A3o-computadores-William-Stallings/dp/8543020530#detailBullets_feature_div</a:t>
            </a:r>
            <a:endParaRPr lang="pt-BR" sz="1100" dirty="0"/>
          </a:p>
        </p:txBody>
      </p:sp>
      <p:sp>
        <p:nvSpPr>
          <p:cNvPr id="23" name="Título 1"/>
          <p:cNvSpPr txBox="1">
            <a:spLocks/>
          </p:cNvSpPr>
          <p:nvPr/>
        </p:nvSpPr>
        <p:spPr>
          <a:xfrm>
            <a:off x="1484785" y="0"/>
            <a:ext cx="3793146" cy="97502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2500" b="1" dirty="0"/>
              <a:t>Organização e Arquitetura </a:t>
            </a:r>
            <a:r>
              <a:rPr lang="pt-BR" sz="2500" b="1" dirty="0" smtClean="0"/>
              <a:t>  de Computadores</a:t>
            </a:r>
            <a:endParaRPr lang="pt-BR" sz="2500" b="1" dirty="0"/>
          </a:p>
        </p:txBody>
      </p:sp>
      <p:pic>
        <p:nvPicPr>
          <p:cNvPr id="9" name="Imagem 8"/>
          <p:cNvPicPr>
            <a:picLocks noChangeAspect="1"/>
          </p:cNvPicPr>
          <p:nvPr/>
        </p:nvPicPr>
        <p:blipFill>
          <a:blip r:embed="rId10"/>
          <a:stretch>
            <a:fillRect/>
          </a:stretch>
        </p:blipFill>
        <p:spPr>
          <a:xfrm>
            <a:off x="521431" y="2871268"/>
            <a:ext cx="3267609" cy="4365223"/>
          </a:xfrm>
          <a:prstGeom prst="rect">
            <a:avLst/>
          </a:prstGeom>
        </p:spPr>
      </p:pic>
    </p:spTree>
    <p:extLst>
      <p:ext uri="{BB962C8B-B14F-4D97-AF65-F5344CB8AC3E}">
        <p14:creationId xmlns:p14="http://schemas.microsoft.com/office/powerpoint/2010/main" val="829403220"/>
      </p:ext>
    </p:extLst>
  </p:cSld>
  <p:clrMapOvr>
    <a:masterClrMapping/>
  </p:clrMapOvr>
</p:sld>
</file>

<file path=ppt/theme/theme1.xml><?xml version="1.0" encoding="utf-8"?>
<a:theme xmlns:a="http://schemas.openxmlformats.org/drawingml/2006/main" name="Tema do Office">
  <a:themeElements>
    <a:clrScheme name="Escritório">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Escritório">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o Office">
  <a:themeElements>
    <a:clrScheme name="Escritório">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Escritório">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critório">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69794</TotalTime>
  <Words>5928</Words>
  <Application>Microsoft Office PowerPoint</Application>
  <PresentationFormat>Papel A4 (210 x 297 mm)</PresentationFormat>
  <Paragraphs>1241</Paragraphs>
  <Slides>66</Slides>
  <Notes>1</Notes>
  <HiddenSlides>0</HiddenSlides>
  <MMClips>0</MMClips>
  <ScaleCrop>false</ScaleCrop>
  <HeadingPairs>
    <vt:vector size="6" baseType="variant">
      <vt:variant>
        <vt:lpstr>Fontes usadas</vt:lpstr>
      </vt:variant>
      <vt:variant>
        <vt:i4>4</vt:i4>
      </vt:variant>
      <vt:variant>
        <vt:lpstr>Tema</vt:lpstr>
      </vt:variant>
      <vt:variant>
        <vt:i4>1</vt:i4>
      </vt:variant>
      <vt:variant>
        <vt:lpstr>Títulos de slides</vt:lpstr>
      </vt:variant>
      <vt:variant>
        <vt:i4>66</vt:i4>
      </vt:variant>
    </vt:vector>
  </HeadingPairs>
  <TitlesOfParts>
    <vt:vector size="71" baseType="lpstr">
      <vt:lpstr>Arial</vt:lpstr>
      <vt:lpstr>Calibri</vt:lpstr>
      <vt:lpstr>inherit</vt:lpstr>
      <vt:lpstr>Poppins</vt:lpstr>
      <vt:lpstr>Tema do Office</vt:lpstr>
      <vt:lpstr>Apresentação do PowerPoint</vt:lpstr>
      <vt:lpstr>Apresentação do PowerPoint</vt:lpstr>
      <vt:lpstr>Apresentação do PowerPoint</vt:lpstr>
      <vt:lpstr>Apresentação do PowerPoint</vt:lpstr>
      <vt:lpstr>Livro/Vídeo</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Tutorial Java</dc:title>
  <dc:creator>Estoque</dc:creator>
  <cp:lastModifiedBy>germany</cp:lastModifiedBy>
  <cp:revision>1485</cp:revision>
  <dcterms:created xsi:type="dcterms:W3CDTF">2017-12-01T19:46:48Z</dcterms:created>
  <dcterms:modified xsi:type="dcterms:W3CDTF">2021-03-11T00:06:55Z</dcterms:modified>
</cp:coreProperties>
</file>